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48"/>
  </p:notesMasterIdLst>
  <p:handoutMasterIdLst>
    <p:handoutMasterId r:id="rId49"/>
  </p:handoutMasterIdLst>
  <p:sldIdLst>
    <p:sldId id="256" r:id="rId5"/>
    <p:sldId id="463" r:id="rId6"/>
    <p:sldId id="464" r:id="rId7"/>
    <p:sldId id="261" r:id="rId8"/>
    <p:sldId id="484" r:id="rId9"/>
    <p:sldId id="485" r:id="rId10"/>
    <p:sldId id="265" r:id="rId11"/>
    <p:sldId id="487" r:id="rId12"/>
    <p:sldId id="266" r:id="rId13"/>
    <p:sldId id="486" r:id="rId14"/>
    <p:sldId id="268" r:id="rId15"/>
    <p:sldId id="488" r:id="rId16"/>
    <p:sldId id="258" r:id="rId17"/>
    <p:sldId id="260" r:id="rId18"/>
    <p:sldId id="267" r:id="rId19"/>
    <p:sldId id="262" r:id="rId20"/>
    <p:sldId id="270" r:id="rId21"/>
    <p:sldId id="269" r:id="rId22"/>
    <p:sldId id="293" r:id="rId23"/>
    <p:sldId id="422" r:id="rId24"/>
    <p:sldId id="424" r:id="rId25"/>
    <p:sldId id="480" r:id="rId26"/>
    <p:sldId id="481" r:id="rId27"/>
    <p:sldId id="482" r:id="rId28"/>
    <p:sldId id="483" r:id="rId29"/>
    <p:sldId id="467" r:id="rId30"/>
    <p:sldId id="468" r:id="rId31"/>
    <p:sldId id="470" r:id="rId32"/>
    <p:sldId id="472" r:id="rId33"/>
    <p:sldId id="473" r:id="rId34"/>
    <p:sldId id="475" r:id="rId35"/>
    <p:sldId id="466" r:id="rId36"/>
    <p:sldId id="285" r:id="rId37"/>
    <p:sldId id="438" r:id="rId38"/>
    <p:sldId id="474" r:id="rId39"/>
    <p:sldId id="477" r:id="rId40"/>
    <p:sldId id="476" r:id="rId41"/>
    <p:sldId id="478" r:id="rId42"/>
    <p:sldId id="489" r:id="rId43"/>
    <p:sldId id="490" r:id="rId44"/>
    <p:sldId id="492" r:id="rId45"/>
    <p:sldId id="479" r:id="rId46"/>
    <p:sldId id="471" r:id="rId4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0B4EFAA7-20EF-41EB-B4E0-62832F20201B}">
          <p14:sldIdLst>
            <p14:sldId id="256"/>
            <p14:sldId id="463"/>
            <p14:sldId id="464"/>
            <p14:sldId id="261"/>
            <p14:sldId id="484"/>
            <p14:sldId id="485"/>
            <p14:sldId id="265"/>
            <p14:sldId id="487"/>
            <p14:sldId id="266"/>
            <p14:sldId id="486"/>
            <p14:sldId id="268"/>
            <p14:sldId id="488"/>
            <p14:sldId id="258"/>
            <p14:sldId id="260"/>
            <p14:sldId id="267"/>
            <p14:sldId id="262"/>
            <p14:sldId id="270"/>
            <p14:sldId id="269"/>
            <p14:sldId id="293"/>
            <p14:sldId id="422"/>
            <p14:sldId id="424"/>
            <p14:sldId id="480"/>
            <p14:sldId id="481"/>
            <p14:sldId id="482"/>
            <p14:sldId id="483"/>
            <p14:sldId id="467"/>
            <p14:sldId id="468"/>
            <p14:sldId id="470"/>
            <p14:sldId id="472"/>
            <p14:sldId id="473"/>
            <p14:sldId id="475"/>
            <p14:sldId id="466"/>
            <p14:sldId id="285"/>
            <p14:sldId id="438"/>
            <p14:sldId id="474"/>
            <p14:sldId id="477"/>
            <p14:sldId id="476"/>
            <p14:sldId id="478"/>
            <p14:sldId id="489"/>
            <p14:sldId id="490"/>
            <p14:sldId id="492"/>
            <p14:sldId id="479"/>
            <p14:sldId id="4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ickler Debora" initials="SD" lastIdx="1" clrIdx="0">
    <p:extLst>
      <p:ext uri="{19B8F6BF-5375-455C-9EA6-DF929625EA0E}">
        <p15:presenceInfo xmlns:p15="http://schemas.microsoft.com/office/powerpoint/2012/main" userId="S-1-5-21-1200558626-1278744797-936725899-865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B43C"/>
    <a:srgbClr val="E6E6E6"/>
    <a:srgbClr val="AF1280"/>
    <a:srgbClr val="DCD0E2"/>
    <a:srgbClr val="B198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BF0989-94C3-431C-83C5-163AD711D951}" v="390" dt="2020-04-20T08:01:21.8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235" autoAdjust="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commentAuthors" Target="commentAuthors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B50DE8A-277B-41C1-A49B-D602E1BE98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B55E8E9-1E88-4F8C-BD3C-19ECC6A7B2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202AE-3355-4B04-9C04-C51D3D93D192}" type="datetimeFigureOut">
              <a:rPr lang="de-AT" smtClean="0"/>
              <a:t>07.06.2022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64C2A2A-E54D-41BC-86E0-97C0700858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0DC2D8-5560-4816-B55C-A3217463A5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680FB-1D34-4CE1-948A-3775736015E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080025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BBCEC-4E60-40E0-A0F7-C972380B081A}" type="datetimeFigureOut">
              <a:rPr lang="de-AT" smtClean="0"/>
              <a:t>07.06.2022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78B5F-237F-439A-90D3-709A8D14ED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004677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Name</a:t>
            </a:r>
          </a:p>
          <a:p>
            <a:r>
              <a:rPr lang="de-DE" dirty="0"/>
              <a:t>Erfahrungen Excel (+ Python?), Programmierung, VBA</a:t>
            </a:r>
          </a:p>
          <a:p>
            <a:r>
              <a:rPr lang="de-DE" dirty="0"/>
              <a:t>Erwartungen von heute</a:t>
            </a:r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678B5F-237F-439A-90D3-709A8D14ED38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6681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C3247F41-D330-4FF2-B5E9-EEF491A612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12" t="6476" b="18757"/>
          <a:stretch/>
        </p:blipFill>
        <p:spPr>
          <a:xfrm>
            <a:off x="8155709" y="-1"/>
            <a:ext cx="4036291" cy="11223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77945D-62A6-4651-ADD2-2161A0517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64A0C1-BBA4-4FAC-B073-42C8F41BF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6297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 dirty="0"/>
          </a:p>
        </p:txBody>
      </p:sp>
      <p:pic>
        <p:nvPicPr>
          <p:cNvPr id="10" name="Picture 7" descr="https://lh4.googleusercontent.com/HrGZ789wJyM3wvCKEGlzCcDBNrLdyuFt4ZXH1XRJP6Dpl2m02heNDpVvAl-PwB6q6TDEienT8r94puwrXWaXYxiqUr5bCwzeeJjBvhe1y_pOw13lR1YYSNSLO2YI7OqFZDRy7FaOiod3">
            <a:extLst>
              <a:ext uri="{FF2B5EF4-FFF2-40B4-BE49-F238E27FC236}">
                <a16:creationId xmlns:a16="http://schemas.microsoft.com/office/drawing/2014/main" id="{62FA4590-63B5-400D-B3DA-6AD2EA8FD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756" y="5257800"/>
            <a:ext cx="2942200" cy="118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https://lh6.googleusercontent.com/e7AjVHVoh6FxLq76cSGi1jcl3V9aAeJi9QoOMBi31d9nSilYuLZ4ZewSwK9Hh2rKsfJHY0TTQRalN4TaOdDwVmdlhOeaSzsMb7JDAWISQs3TO1A6HhcCSxFxF2WNJ1QK2wzJVWiAcRHU">
            <a:extLst>
              <a:ext uri="{FF2B5EF4-FFF2-40B4-BE49-F238E27FC236}">
                <a16:creationId xmlns:a16="http://schemas.microsoft.com/office/drawing/2014/main" id="{48F51290-724C-4802-8F12-EE7D6A531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128" y="5648995"/>
            <a:ext cx="3526278" cy="40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https://lh3.googleusercontent.com/yvMkNPm4PLjCcAvPa9iTJBSMhvHcH3XeK4aqB_CoUCmSL2q4z9voK9HBuELHjdW88F4R4zptTmiSWqV19mAnozXBjqStMawruaAC_sN5WetzItqB4y28eebirp09xLCLBufqbAerR2C0">
            <a:extLst>
              <a:ext uri="{FF2B5EF4-FFF2-40B4-BE49-F238E27FC236}">
                <a16:creationId xmlns:a16="http://schemas.microsoft.com/office/drawing/2014/main" id="{CD349A59-1B89-4236-B040-4F3A1B0A5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83" y="5165011"/>
            <a:ext cx="2758313" cy="156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https://lh4.googleusercontent.com/_JjzrbtJia8LQkLtFgbUWa_X37jFUPUuX3i0MYot2EZKnJ_Kc4LKdQfvG4QSVnDVR-4z28IMrrXs9tD7t3xHtUL1LwIVIqMFgBtHzKq62BJPCgPdsqQv-J6lDsUp6xIFrXny-9wk9De2">
            <a:extLst>
              <a:ext uri="{FF2B5EF4-FFF2-40B4-BE49-F238E27FC236}">
                <a16:creationId xmlns:a16="http://schemas.microsoft.com/office/drawing/2014/main" id="{01B5F1C7-68D5-4403-B39F-F76150EA9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96070" cy="103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087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bg>
      <p:bgPr>
        <a:solidFill>
          <a:srgbClr val="74B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7945D-62A6-4651-ADD2-2161A0517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A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AF57C-E281-490A-A1A6-91C186EE4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027681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432E9-06F6-4D56-B0FD-B6320CDAD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4642"/>
            <a:ext cx="10515600" cy="97604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37B87-B566-46F3-8D9E-DDFA5B986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AA5C7-6249-4FCF-87CF-5B7473A12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15D7C409-2654-4CE8-AD1D-B5E13D7C0D93}"/>
              </a:ext>
            </a:extLst>
          </p:cNvPr>
          <p:cNvSpPr txBox="1">
            <a:spLocks/>
          </p:cNvSpPr>
          <p:nvPr/>
        </p:nvSpPr>
        <p:spPr>
          <a:xfrm>
            <a:off x="11560196" y="6507016"/>
            <a:ext cx="631804" cy="350984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E3E7D0-AFF4-4D94-A246-907C7E53CBA0}" type="slidenum">
              <a:rPr lang="de-AT" smtClean="0"/>
              <a:pPr algn="r"/>
              <a:t>‹Nr.›</a:t>
            </a:fld>
            <a:endParaRPr lang="de-AT" dirty="0"/>
          </a:p>
        </p:txBody>
      </p:sp>
      <p:pic>
        <p:nvPicPr>
          <p:cNvPr id="8" name="Picture 10" descr="https://lh4.googleusercontent.com/_JjzrbtJia8LQkLtFgbUWa_X37jFUPUuX3i0MYot2EZKnJ_Kc4LKdQfvG4QSVnDVR-4z28IMrrXs9tD7t3xHtUL1LwIVIqMFgBtHzKq62BJPCgPdsqQv-J6lDsUp6xIFrXny-9wk9De2">
            <a:extLst>
              <a:ext uri="{FF2B5EF4-FFF2-40B4-BE49-F238E27FC236}">
                <a16:creationId xmlns:a16="http://schemas.microsoft.com/office/drawing/2014/main" id="{A247CA0E-924A-473D-B9BC-A6D287221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2630" cy="714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2718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AB1F2-61F1-46E1-A3DF-0FBAE2829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4642"/>
            <a:ext cx="10515600" cy="97604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515E7-42E9-40F5-92D2-89D2624A9C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F7766D-A19C-4C82-A499-EA94D0C5E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CBAC74-ECA0-4005-8DBF-589FD9D1A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CCB22388-4F0B-4162-9DCE-2E69E62E1270}"/>
              </a:ext>
            </a:extLst>
          </p:cNvPr>
          <p:cNvSpPr txBox="1">
            <a:spLocks/>
          </p:cNvSpPr>
          <p:nvPr/>
        </p:nvSpPr>
        <p:spPr>
          <a:xfrm>
            <a:off x="11560196" y="6507016"/>
            <a:ext cx="631804" cy="350984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E3E7D0-AFF4-4D94-A246-907C7E53CBA0}" type="slidenum">
              <a:rPr lang="de-AT" smtClean="0"/>
              <a:pPr algn="r"/>
              <a:t>‹Nr.›</a:t>
            </a:fld>
            <a:endParaRPr lang="de-AT" dirty="0"/>
          </a:p>
        </p:txBody>
      </p:sp>
      <p:pic>
        <p:nvPicPr>
          <p:cNvPr id="9" name="Picture 10" descr="https://lh4.googleusercontent.com/_JjzrbtJia8LQkLtFgbUWa_X37jFUPUuX3i0MYot2EZKnJ_Kc4LKdQfvG4QSVnDVR-4z28IMrrXs9tD7t3xHtUL1LwIVIqMFgBtHzKq62BJPCgPdsqQv-J6lDsUp6xIFrXny-9wk9De2">
            <a:extLst>
              <a:ext uri="{FF2B5EF4-FFF2-40B4-BE49-F238E27FC236}">
                <a16:creationId xmlns:a16="http://schemas.microsoft.com/office/drawing/2014/main" id="{CD2EEFB9-FBFD-4743-B4BC-C71DB5E4F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2630" cy="714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4369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0E63-0F2F-4352-AC1C-3C981B24EA6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2057400"/>
            <a:ext cx="6172200" cy="3803650"/>
          </a:xfrm>
          <a:solidFill>
            <a:schemeClr val="bg2">
              <a:lumMod val="25000"/>
            </a:schemeClr>
          </a:solidFill>
          <a:ln w="28575">
            <a:solidFill>
              <a:srgbClr val="74B43C"/>
            </a:solidFill>
          </a:ln>
        </p:spPr>
        <p:txBody>
          <a:bodyPr lIns="288000" tIns="288000" rIns="288000" bIns="288000">
            <a:normAutofit/>
          </a:bodyPr>
          <a:lstStyle>
            <a:lvl1pPr marL="0" indent="0">
              <a:buNone/>
              <a:defRPr lang="de-AT" sz="1400" b="0" smtClean="0">
                <a:effectLst/>
                <a:latin typeface="Consolas" panose="020B0609020204030204" pitchFamily="49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gather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-&gt; bring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table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'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wide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'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to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'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long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'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format</a:t>
            </a:r>
            <a:endParaRPr lang="de-AT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dem_gathered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&lt;-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dem_primaries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%&gt;% </a:t>
            </a:r>
          </a:p>
          <a:p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gather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de-AT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de-AT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Candidate</a:t>
            </a:r>
            <a:r>
              <a:rPr lang="de-AT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de-AT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de-AT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DelegatesWon</a:t>
            </a:r>
            <a:r>
              <a:rPr lang="de-AT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</a:p>
          <a:p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Biden</a:t>
            </a:r>
            <a:r>
              <a:rPr lang="de-AT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Gabbard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 %&gt;% </a:t>
            </a:r>
          </a:p>
          <a:p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mutate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DelegatesWon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de-AT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as.numeric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DelegatesWon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</a:t>
            </a:r>
          </a:p>
          <a:p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spread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-&gt; bring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table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'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long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'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to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'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wide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'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format</a:t>
            </a:r>
            <a:endParaRPr lang="de-AT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dem_spread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&lt;-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dem_gathered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%&gt;%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spread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Candidate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DelegatesWon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</a:t>
            </a:r>
          </a:p>
          <a:p>
            <a:b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endParaRPr lang="de-AT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25138F-7C61-4C0B-9992-5E7F4E9D1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B02488-714D-4F79-8988-8C9BFB018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9BB2932-D7D5-4628-BE7B-73B0E3D2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4642"/>
            <a:ext cx="10515600" cy="97604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 dirty="0"/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E47DB923-C16F-42C7-84F9-8B821E15D407}"/>
              </a:ext>
            </a:extLst>
          </p:cNvPr>
          <p:cNvSpPr txBox="1">
            <a:spLocks/>
          </p:cNvSpPr>
          <p:nvPr/>
        </p:nvSpPr>
        <p:spPr>
          <a:xfrm>
            <a:off x="11560196" y="6507016"/>
            <a:ext cx="631804" cy="350984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E3E7D0-AFF4-4D94-A246-907C7E53CBA0}" type="slidenum">
              <a:rPr lang="de-AT" smtClean="0"/>
              <a:pPr algn="r"/>
              <a:t>‹Nr.›</a:t>
            </a:fld>
            <a:endParaRPr lang="de-AT" dirty="0"/>
          </a:p>
        </p:txBody>
      </p:sp>
      <p:pic>
        <p:nvPicPr>
          <p:cNvPr id="10" name="Picture 10" descr="https://lh4.googleusercontent.com/_JjzrbtJia8LQkLtFgbUWa_X37jFUPUuX3i0MYot2EZKnJ_Kc4LKdQfvG4QSVnDVR-4z28IMrrXs9tD7t3xHtUL1LwIVIqMFgBtHzKq62BJPCgPdsqQv-J6lDsUp6xIFrXny-9wk9De2">
            <a:extLst>
              <a:ext uri="{FF2B5EF4-FFF2-40B4-BE49-F238E27FC236}">
                <a16:creationId xmlns:a16="http://schemas.microsoft.com/office/drawing/2014/main" id="{C3478FFF-7211-4EF7-902D-BFC4F3AB8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2630" cy="714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6005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3869F-9980-4824-904C-799CCB353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14642"/>
            <a:ext cx="3932237" cy="134275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C0B78D-ACB8-4765-B8B9-D6601F7BBF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14643"/>
            <a:ext cx="6172200" cy="514640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1647C-F1BE-498B-AAD2-116DF1AC3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F3122-428E-4E28-9202-96136C8F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29BEE10B-E360-4595-855B-33042B59891A}"/>
              </a:ext>
            </a:extLst>
          </p:cNvPr>
          <p:cNvSpPr txBox="1">
            <a:spLocks/>
          </p:cNvSpPr>
          <p:nvPr/>
        </p:nvSpPr>
        <p:spPr>
          <a:xfrm>
            <a:off x="11560196" y="6507016"/>
            <a:ext cx="631804" cy="350984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E3E7D0-AFF4-4D94-A246-907C7E53CBA0}" type="slidenum">
              <a:rPr lang="de-AT" smtClean="0"/>
              <a:pPr algn="r"/>
              <a:t>‹Nr.›</a:t>
            </a:fld>
            <a:endParaRPr lang="de-AT" dirty="0"/>
          </a:p>
        </p:txBody>
      </p:sp>
      <p:pic>
        <p:nvPicPr>
          <p:cNvPr id="9" name="Picture 10" descr="https://lh4.googleusercontent.com/_JjzrbtJia8LQkLtFgbUWa_X37jFUPUuX3i0MYot2EZKnJ_Kc4LKdQfvG4QSVnDVR-4z28IMrrXs9tD7t3xHtUL1LwIVIqMFgBtHzKq62BJPCgPdsqQv-J6lDsUp6xIFrXny-9wk9De2">
            <a:extLst>
              <a:ext uri="{FF2B5EF4-FFF2-40B4-BE49-F238E27FC236}">
                <a16:creationId xmlns:a16="http://schemas.microsoft.com/office/drawing/2014/main" id="{D3DC3E69-E10C-4503-8BF7-EDC8F1A91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2630" cy="714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1511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0E63-0F2F-4352-AC1C-3C981B24EA6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solidFill>
            <a:schemeClr val="bg2">
              <a:lumMod val="25000"/>
            </a:schemeClr>
          </a:solidFill>
          <a:ln w="28575">
            <a:solidFill>
              <a:srgbClr val="74B43C"/>
            </a:solidFill>
          </a:ln>
        </p:spPr>
        <p:txBody>
          <a:bodyPr lIns="288000" tIns="288000" rIns="288000" bIns="288000">
            <a:normAutofit/>
          </a:bodyPr>
          <a:lstStyle>
            <a:lvl1pPr marL="0" indent="0">
              <a:buNone/>
              <a:defRPr lang="de-AT" sz="1400" b="0" smtClean="0">
                <a:effectLst/>
                <a:latin typeface="Consolas" panose="020B0609020204030204" pitchFamily="49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gather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-&gt; bring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table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'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wide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'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to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'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long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'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format</a:t>
            </a:r>
            <a:endParaRPr lang="de-AT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dem_gathered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&lt;-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dem_primaries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%&gt;% </a:t>
            </a:r>
          </a:p>
          <a:p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gather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de-AT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de-AT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Candidate</a:t>
            </a:r>
            <a:r>
              <a:rPr lang="de-AT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de-AT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de-AT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DelegatesWon</a:t>
            </a:r>
            <a:r>
              <a:rPr lang="de-AT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</a:p>
          <a:p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Biden</a:t>
            </a:r>
            <a:r>
              <a:rPr lang="de-AT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Gabbard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 %&gt;% </a:t>
            </a:r>
          </a:p>
          <a:p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mutate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DelegatesWon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de-AT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as.numeric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DelegatesWon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</a:t>
            </a:r>
          </a:p>
          <a:p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spread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-&gt; bring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table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'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long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'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to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'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wide</a:t>
            </a:r>
            <a:r>
              <a:rPr lang="de-AT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' </a:t>
            </a:r>
            <a:r>
              <a:rPr lang="de-AT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format</a:t>
            </a:r>
            <a:endParaRPr lang="de-AT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dem_spread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&lt;-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dem_gathered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%&gt;%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spread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Candidate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de-AT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DelegatesWon</a:t>
            </a:r>
            <a: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</a:t>
            </a:r>
          </a:p>
          <a:p>
            <a:br>
              <a:rPr lang="de-AT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endParaRPr lang="de-AT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25138F-7C61-4C0B-9992-5E7F4E9D1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B02488-714D-4F79-8988-8C9BFB018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8BA5C6-DC54-4109-9CF1-DA18D3DDA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744" y="63544"/>
            <a:ext cx="423910" cy="365125"/>
          </a:xfrm>
          <a:prstGeom prst="rect">
            <a:avLst/>
          </a:prstGeom>
        </p:spPr>
        <p:txBody>
          <a:bodyPr/>
          <a:lstStyle/>
          <a:p>
            <a:fld id="{2BE3E7D0-AFF4-4D94-A246-907C7E53CBA0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9BB2932-D7D5-4628-BE7B-73B0E3D2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936434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rgbClr val="74B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7945D-62A6-4651-ADD2-2161A0517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AF57C-E281-490A-A1A6-91C186EE4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344912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56E576-4858-4295-A13F-53B7F9233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6D406-C04E-4833-BC1F-2E2F9AD69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747CA-2AFA-4C3C-B70C-8C00A0E728B1}"/>
              </a:ext>
            </a:extLst>
          </p:cNvPr>
          <p:cNvSpPr/>
          <p:nvPr/>
        </p:nvSpPr>
        <p:spPr>
          <a:xfrm>
            <a:off x="11873060" y="649940"/>
            <a:ext cx="224560" cy="3563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BC15C2-B91F-409F-8DFD-3D1DCE281A84}"/>
              </a:ext>
            </a:extLst>
          </p:cNvPr>
          <p:cNvSpPr/>
          <p:nvPr/>
        </p:nvSpPr>
        <p:spPr>
          <a:xfrm>
            <a:off x="11963400" y="495300"/>
            <a:ext cx="228600" cy="214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565789B-7D47-491E-B6D1-A3E58E758A3B}"/>
              </a:ext>
            </a:extLst>
          </p:cNvPr>
          <p:cNvGrpSpPr/>
          <p:nvPr/>
        </p:nvGrpSpPr>
        <p:grpSpPr>
          <a:xfrm>
            <a:off x="10728326" y="0"/>
            <a:ext cx="1463674" cy="804863"/>
            <a:chOff x="10728326" y="-133351"/>
            <a:chExt cx="1463674" cy="804863"/>
          </a:xfrm>
        </p:grpSpPr>
        <p:pic>
          <p:nvPicPr>
            <p:cNvPr id="13" name="Picture 12" descr="A picture containing table&#10;&#10;Description automatically generated">
              <a:extLst>
                <a:ext uri="{FF2B5EF4-FFF2-40B4-BE49-F238E27FC236}">
                  <a16:creationId xmlns:a16="http://schemas.microsoft.com/office/drawing/2014/main" id="{A17DE677-195B-46F2-8D0C-6B56872DD36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712" r="64626" b="24129"/>
            <a:stretch/>
          </p:blipFill>
          <p:spPr>
            <a:xfrm>
              <a:off x="10728326" y="-133351"/>
              <a:ext cx="1407930" cy="804863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7B542E1-B61C-4819-AD40-4D608D648043}"/>
                </a:ext>
              </a:extLst>
            </p:cNvPr>
            <p:cNvSpPr/>
            <p:nvPr userDrawn="1"/>
          </p:nvSpPr>
          <p:spPr>
            <a:xfrm>
              <a:off x="11963400" y="361950"/>
              <a:ext cx="228600" cy="2143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1E6047C8-9880-48ED-B05E-9FE405D9B6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1D59069-1FDE-4503-A957-808B955D16B1}"/>
              </a:ext>
            </a:extLst>
          </p:cNvPr>
          <p:cNvSpPr/>
          <p:nvPr/>
        </p:nvSpPr>
        <p:spPr>
          <a:xfrm>
            <a:off x="11829662" y="88964"/>
            <a:ext cx="39600" cy="558000"/>
          </a:xfrm>
          <a:prstGeom prst="rect">
            <a:avLst/>
          </a:prstGeom>
          <a:solidFill>
            <a:srgbClr val="74B43C"/>
          </a:solidFill>
          <a:ln>
            <a:solidFill>
              <a:srgbClr val="74B4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5A999548-6B65-F5CA-9238-DAE3107968BC}"/>
              </a:ext>
            </a:extLst>
          </p:cNvPr>
          <p:cNvSpPr/>
          <p:nvPr userDrawn="1"/>
        </p:nvSpPr>
        <p:spPr>
          <a:xfrm>
            <a:off x="11873060" y="649940"/>
            <a:ext cx="224560" cy="3563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A8FEB67B-3A36-3752-0AE3-542F48784DAF}"/>
              </a:ext>
            </a:extLst>
          </p:cNvPr>
          <p:cNvSpPr/>
          <p:nvPr userDrawn="1"/>
        </p:nvSpPr>
        <p:spPr>
          <a:xfrm>
            <a:off x="11963400" y="495300"/>
            <a:ext cx="228600" cy="214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18" name="Group 14">
            <a:extLst>
              <a:ext uri="{FF2B5EF4-FFF2-40B4-BE49-F238E27FC236}">
                <a16:creationId xmlns:a16="http://schemas.microsoft.com/office/drawing/2014/main" id="{1810BF29-69BF-34EA-9AE1-A70388449D82}"/>
              </a:ext>
            </a:extLst>
          </p:cNvPr>
          <p:cNvGrpSpPr/>
          <p:nvPr userDrawn="1"/>
        </p:nvGrpSpPr>
        <p:grpSpPr>
          <a:xfrm>
            <a:off x="10728326" y="0"/>
            <a:ext cx="1463674" cy="804863"/>
            <a:chOff x="10728326" y="-133351"/>
            <a:chExt cx="1463674" cy="804863"/>
          </a:xfrm>
        </p:grpSpPr>
        <p:pic>
          <p:nvPicPr>
            <p:cNvPr id="19" name="Picture 12" descr="A picture containing table&#10;&#10;Description automatically generated">
              <a:extLst>
                <a:ext uri="{FF2B5EF4-FFF2-40B4-BE49-F238E27FC236}">
                  <a16:creationId xmlns:a16="http://schemas.microsoft.com/office/drawing/2014/main" id="{D1721342-F1C0-A8ED-08D5-3FF2265B0CD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712" r="64626" b="24129"/>
            <a:stretch/>
          </p:blipFill>
          <p:spPr>
            <a:xfrm>
              <a:off x="10728326" y="-133351"/>
              <a:ext cx="1407930" cy="804863"/>
            </a:xfrm>
            <a:prstGeom prst="rect">
              <a:avLst/>
            </a:prstGeom>
          </p:spPr>
        </p:pic>
        <p:sp>
          <p:nvSpPr>
            <p:cNvPr id="20" name="Rectangle 13">
              <a:extLst>
                <a:ext uri="{FF2B5EF4-FFF2-40B4-BE49-F238E27FC236}">
                  <a16:creationId xmlns:a16="http://schemas.microsoft.com/office/drawing/2014/main" id="{AE1E9EFC-C1D8-8B64-F02B-2756E80A8437}"/>
                </a:ext>
              </a:extLst>
            </p:cNvPr>
            <p:cNvSpPr/>
            <p:nvPr userDrawn="1"/>
          </p:nvSpPr>
          <p:spPr>
            <a:xfrm>
              <a:off x="11963400" y="361950"/>
              <a:ext cx="228600" cy="2143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1" name="Rechteck 20">
            <a:extLst>
              <a:ext uri="{FF2B5EF4-FFF2-40B4-BE49-F238E27FC236}">
                <a16:creationId xmlns:a16="http://schemas.microsoft.com/office/drawing/2014/main" id="{907C5880-C7ED-EC39-2256-93973AD9F6E6}"/>
              </a:ext>
            </a:extLst>
          </p:cNvPr>
          <p:cNvSpPr/>
          <p:nvPr userDrawn="1"/>
        </p:nvSpPr>
        <p:spPr>
          <a:xfrm>
            <a:off x="11829662" y="88964"/>
            <a:ext cx="39600" cy="558000"/>
          </a:xfrm>
          <a:prstGeom prst="rect">
            <a:avLst/>
          </a:prstGeom>
          <a:solidFill>
            <a:srgbClr val="74B43C"/>
          </a:solidFill>
          <a:ln>
            <a:solidFill>
              <a:srgbClr val="74B4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966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59" r:id="rId8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74B43C"/>
          </a:solidFill>
          <a:latin typeface="Roboto Slab" pitchFamily="2" charset="0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kern="1200">
          <a:solidFill>
            <a:schemeClr val="bg2">
              <a:lumMod val="25000"/>
            </a:schemeClr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bg2">
              <a:lumMod val="25000"/>
            </a:schemeClr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bg2">
              <a:lumMod val="25000"/>
            </a:schemeClr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bg2">
              <a:lumMod val="25000"/>
            </a:schemeClr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bg2">
              <a:lumMod val="25000"/>
            </a:schemeClr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Relationship Id="rId9" Type="http://schemas.openxmlformats.org/officeDocument/2006/relationships/image" Target="../media/image13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8D180-7F56-413A-8DEC-411D34041B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Data Science Einstieg: Von Excel zu Python</a:t>
            </a:r>
            <a:endParaRPr lang="de-A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83BA7B-585B-4DB3-8960-79B141752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b="1" dirty="0"/>
              <a:t>Data Science and </a:t>
            </a:r>
            <a:r>
              <a:rPr lang="de-AT" b="1" dirty="0" err="1"/>
              <a:t>Artificial</a:t>
            </a:r>
            <a:r>
              <a:rPr lang="de-AT" b="1" dirty="0"/>
              <a:t> </a:t>
            </a:r>
            <a:r>
              <a:rPr lang="de-AT" b="1" dirty="0" err="1"/>
              <a:t>Intelligence</a:t>
            </a:r>
            <a:endParaRPr lang="de-AT" b="1" dirty="0"/>
          </a:p>
          <a:p>
            <a:r>
              <a:rPr lang="de-AT" dirty="0"/>
              <a:t>Debora Stickler &amp; Marco Tilli</a:t>
            </a:r>
          </a:p>
        </p:txBody>
      </p:sp>
    </p:spTree>
    <p:extLst>
      <p:ext uri="{BB962C8B-B14F-4D97-AF65-F5344CB8AC3E}">
        <p14:creationId xmlns:p14="http://schemas.microsoft.com/office/powerpoint/2010/main" val="7185172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A0D6A-0D9B-9383-E406-25522B52A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Python statt Excel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67A56C-1408-F654-C170-940DA4ED3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sz="2000" dirty="0"/>
              <a:t>Python kennt alle Datenformate</a:t>
            </a:r>
          </a:p>
          <a:p>
            <a:pPr marL="342900" indent="-3429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sz="2000" dirty="0"/>
              <a:t>Fehlende Elemente befüllen</a:t>
            </a:r>
          </a:p>
          <a:p>
            <a:pPr marL="342900" indent="-3429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sz="2000" dirty="0"/>
              <a:t>Daten zusammenfassen</a:t>
            </a:r>
          </a:p>
          <a:p>
            <a:pPr marL="342900" indent="-3429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sz="2000" b="1" dirty="0"/>
              <a:t>Wiederholende Schritte für …</a:t>
            </a:r>
          </a:p>
          <a:p>
            <a:pPr marL="742950" lvl="1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sz="1800" b="1" dirty="0"/>
              <a:t>mehrere Kolumnen </a:t>
            </a:r>
          </a:p>
          <a:p>
            <a:pPr marL="742950" lvl="1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sz="1800" b="1" dirty="0"/>
              <a:t>verschiedene Excel-Sheets</a:t>
            </a:r>
          </a:p>
          <a:p>
            <a:pPr marL="342900" indent="-3429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sz="2000" dirty="0"/>
              <a:t>Speicherplatz/Übersichtlichkeit: Excel braucht alte(n) Spalte(n), Funktion muss in neuer Spalte bereits sein (Python kann „</a:t>
            </a:r>
            <a:r>
              <a:rPr lang="de-DE" sz="2000" dirty="0" err="1"/>
              <a:t>inplace</a:t>
            </a:r>
            <a:r>
              <a:rPr lang="de-DE" sz="2000" dirty="0"/>
              <a:t>“ arbeiten)</a:t>
            </a:r>
          </a:p>
          <a:p>
            <a:pPr marL="342900" indent="-3429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sz="2000" dirty="0"/>
              <a:t>Zeitaufwand: definiere Funktion für eine Zeile/Zelle &amp; kopiere in alle anderen</a:t>
            </a:r>
          </a:p>
          <a:p>
            <a:pPr marL="342900" indent="-3429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sz="2000" dirty="0"/>
              <a:t>Kombination von Funktionen: in Excel schnell unübersichtlich</a:t>
            </a:r>
          </a:p>
          <a:p>
            <a:pPr marL="342900" indent="-3429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sz="2000" dirty="0"/>
              <a:t>Fehler in Datenaufbereitung können schneller gefunden werden</a:t>
            </a:r>
          </a:p>
          <a:p>
            <a:endParaRPr lang="de-AT" sz="2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0C91427-3CFF-50A9-74A6-E7A8259AD2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301" r="26430" b="79020"/>
          <a:stretch/>
        </p:blipFill>
        <p:spPr>
          <a:xfrm>
            <a:off x="8478175" y="5168324"/>
            <a:ext cx="2769833" cy="2736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DE81CD5C-F6BB-12FC-4026-F95BE0FAA996}"/>
              </a:ext>
            </a:extLst>
          </p:cNvPr>
          <p:cNvSpPr txBox="1"/>
          <p:nvPr/>
        </p:nvSpPr>
        <p:spPr>
          <a:xfrm>
            <a:off x="5930770" y="6311900"/>
            <a:ext cx="60952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dirty="0"/>
              <a:t>https://www.jcchouinard.com/pandas-excel/</a:t>
            </a:r>
          </a:p>
        </p:txBody>
      </p:sp>
    </p:spTree>
    <p:extLst>
      <p:ext uri="{BB962C8B-B14F-4D97-AF65-F5344CB8AC3E}">
        <p14:creationId xmlns:p14="http://schemas.microsoft.com/office/powerpoint/2010/main" val="20490567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624985-C0A8-6CB9-3260-33555DD18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Terminologie</a:t>
            </a:r>
            <a:endParaRPr lang="de-AT" dirty="0"/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08D6EFDF-110C-5F43-5A16-87A7B8B8F4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3167613"/>
              </p:ext>
            </p:extLst>
          </p:nvPr>
        </p:nvGraphicFramePr>
        <p:xfrm>
          <a:off x="2740152" y="2316480"/>
          <a:ext cx="70104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40338932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65332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de-AT" b="1" dirty="0">
                          <a:effectLst/>
                        </a:rPr>
                        <a:t>Excel</a:t>
                      </a:r>
                      <a:endParaRPr lang="de-AT" b="0" dirty="0">
                        <a:effectLst/>
                        <a:latin typeface="inherit"/>
                      </a:endParaRPr>
                    </a:p>
                  </a:txBody>
                  <a:tcPr marL="60960" marR="30480" marT="30480" marB="3048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800" b="1" kern="1200" dirty="0">
                          <a:solidFill>
                            <a:schemeClr val="lt1"/>
                          </a:solidFill>
                          <a:effectLst/>
                        </a:rPr>
                        <a:t>Pandas</a:t>
                      </a:r>
                      <a:endParaRPr lang="de-AT" sz="1800" b="1" kern="1200" dirty="0">
                        <a:solidFill>
                          <a:schemeClr val="lt1"/>
                        </a:solidFill>
                        <a:effectLst/>
                        <a:latin typeface="inheri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903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effectLst/>
                        </a:rPr>
                        <a:t>Worksheet (Tabelle)</a:t>
                      </a:r>
                    </a:p>
                  </a:txBody>
                  <a:tcPr marL="60960" marR="6096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effectLst/>
                        </a:rPr>
                        <a:t>Dataframe</a:t>
                      </a:r>
                    </a:p>
                  </a:txBody>
                  <a:tcPr marL="60960" marR="30480" marT="38100" marB="38100" anchor="ctr"/>
                </a:tc>
                <a:extLst>
                  <a:ext uri="{0D108BD9-81ED-4DB2-BD59-A6C34878D82A}">
                    <a16:rowId xmlns:a16="http://schemas.microsoft.com/office/drawing/2014/main" val="1356332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effectLst/>
                        </a:rPr>
                        <a:t>Kolumne</a:t>
                      </a:r>
                    </a:p>
                  </a:txBody>
                  <a:tcPr marL="60960" marR="6096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effectLst/>
                        </a:rPr>
                        <a:t>Series</a:t>
                      </a:r>
                    </a:p>
                  </a:txBody>
                  <a:tcPr marL="60960" marR="30480" marT="38100" marB="38100" anchor="ctr"/>
                </a:tc>
                <a:extLst>
                  <a:ext uri="{0D108BD9-81ED-4DB2-BD59-A6C34878D82A}">
                    <a16:rowId xmlns:a16="http://schemas.microsoft.com/office/drawing/2014/main" val="3952520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effectLst/>
                        </a:rPr>
                        <a:t>Titel</a:t>
                      </a:r>
                    </a:p>
                  </a:txBody>
                  <a:tcPr marL="60960" marR="6096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effectLst/>
                        </a:rPr>
                        <a:t>Index</a:t>
                      </a:r>
                    </a:p>
                  </a:txBody>
                  <a:tcPr marL="60960" marR="30480" marT="38100" marB="38100" anchor="ctr"/>
                </a:tc>
                <a:extLst>
                  <a:ext uri="{0D108BD9-81ED-4DB2-BD59-A6C34878D82A}">
                    <a16:rowId xmlns:a16="http://schemas.microsoft.com/office/drawing/2014/main" val="4043473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effectLst/>
                        </a:rPr>
                        <a:t>Z</a:t>
                      </a:r>
                      <a:r>
                        <a:rPr lang="de-AT" dirty="0">
                          <a:effectLst/>
                        </a:rPr>
                        <a:t>eile</a:t>
                      </a:r>
                    </a:p>
                  </a:txBody>
                  <a:tcPr marL="60960" marR="6096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err="1">
                          <a:effectLst/>
                        </a:rPr>
                        <a:t>Row</a:t>
                      </a:r>
                      <a:endParaRPr lang="de-AT" dirty="0">
                        <a:effectLst/>
                      </a:endParaRPr>
                    </a:p>
                  </a:txBody>
                  <a:tcPr marL="60960" marR="30480" marT="38100" marB="38100" anchor="ctr"/>
                </a:tc>
                <a:extLst>
                  <a:ext uri="{0D108BD9-81ED-4DB2-BD59-A6C34878D82A}">
                    <a16:rowId xmlns:a16="http://schemas.microsoft.com/office/drawing/2014/main" val="2114428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effectLst/>
                        </a:rPr>
                        <a:t>Leere Zelle</a:t>
                      </a:r>
                    </a:p>
                  </a:txBody>
                  <a:tcPr marL="60960" marR="6096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err="1">
                          <a:effectLst/>
                        </a:rPr>
                        <a:t>NaN</a:t>
                      </a:r>
                      <a:endParaRPr lang="de-AT" dirty="0">
                        <a:effectLst/>
                      </a:endParaRPr>
                    </a:p>
                  </a:txBody>
                  <a:tcPr marL="60960" marR="30480" marT="38100" marB="38100" anchor="ctr"/>
                </a:tc>
                <a:extLst>
                  <a:ext uri="{0D108BD9-81ED-4DB2-BD59-A6C34878D82A}">
                    <a16:rowId xmlns:a16="http://schemas.microsoft.com/office/drawing/2014/main" val="1828392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9794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B4EE0A-2896-64AD-41DC-91832AA73B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EXCEL</a:t>
            </a:r>
          </a:p>
        </p:txBody>
      </p:sp>
    </p:spTree>
    <p:extLst>
      <p:ext uri="{BB962C8B-B14F-4D97-AF65-F5344CB8AC3E}">
        <p14:creationId xmlns:p14="http://schemas.microsoft.com/office/powerpoint/2010/main" val="34940088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A5C17B-7825-9F67-A03E-233DDC768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Basic Excel-Funktionen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09B6F7-3F28-B707-D8E9-ED291341D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37244"/>
          </a:xfrm>
        </p:spPr>
        <p:txBody>
          <a:bodyPr>
            <a:normAutofit/>
          </a:bodyPr>
          <a:lstStyle/>
          <a:p>
            <a:r>
              <a:rPr lang="de-DE" sz="2400" dirty="0"/>
              <a:t>Mathematische Operationen (elementweise) </a:t>
            </a:r>
            <a:br>
              <a:rPr lang="de-DE" sz="2400" dirty="0"/>
            </a:br>
            <a:r>
              <a:rPr lang="de-DE" sz="1800" dirty="0"/>
              <a:t>+, -, *, /, Runden, Absolutbetrag, …, Groß/Kleinbuchstaben</a:t>
            </a:r>
          </a:p>
          <a:p>
            <a:r>
              <a:rPr lang="de-DE" sz="2400" dirty="0"/>
              <a:t>Mathematische Operationen (spalten/zeilenweise)</a:t>
            </a:r>
            <a:br>
              <a:rPr lang="de-DE" sz="2400" dirty="0"/>
            </a:br>
            <a:r>
              <a:rPr lang="de-DE" sz="1800" dirty="0"/>
              <a:t>Summe, Mittelwert, Korrelation, …</a:t>
            </a:r>
          </a:p>
          <a:p>
            <a:r>
              <a:rPr lang="de-DE" sz="2400" dirty="0"/>
              <a:t>Logische Operationen</a:t>
            </a:r>
            <a:br>
              <a:rPr lang="de-DE" sz="2400" dirty="0"/>
            </a:br>
            <a:r>
              <a:rPr lang="de-DE" sz="1800" dirty="0"/>
              <a:t>Wenn, </a:t>
            </a:r>
            <a:r>
              <a:rPr lang="de-DE" sz="1800" dirty="0" err="1"/>
              <a:t>Und/Oder</a:t>
            </a:r>
            <a:endParaRPr lang="de-DE" sz="2400" dirty="0"/>
          </a:p>
          <a:p>
            <a:r>
              <a:rPr lang="de-DE" sz="2400" dirty="0"/>
              <a:t>Daten begutachten</a:t>
            </a:r>
          </a:p>
          <a:p>
            <a:pPr lvl="1"/>
            <a:r>
              <a:rPr lang="de-DE" sz="2000" dirty="0"/>
              <a:t>Filtern, Sortieren</a:t>
            </a:r>
          </a:p>
          <a:p>
            <a:pPr lvl="1"/>
            <a:r>
              <a:rPr lang="de-DE" sz="2000" dirty="0"/>
              <a:t>Duplikate entfernen</a:t>
            </a:r>
          </a:p>
          <a:p>
            <a:pPr lvl="1"/>
            <a:r>
              <a:rPr lang="de-DE" sz="2000" dirty="0"/>
              <a:t>Bedingte Formatierung</a:t>
            </a:r>
          </a:p>
          <a:p>
            <a:r>
              <a:rPr lang="de-DE" sz="2400" dirty="0"/>
              <a:t>Sheet-übergreifend arbeiten</a:t>
            </a:r>
          </a:p>
        </p:txBody>
      </p:sp>
    </p:spTree>
    <p:extLst>
      <p:ext uri="{BB962C8B-B14F-4D97-AF65-F5344CB8AC3E}">
        <p14:creationId xmlns:p14="http://schemas.microsoft.com/office/powerpoint/2010/main" val="27392203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8650CC-F260-EAAB-CAB3-EB15AE4C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4642"/>
            <a:ext cx="10515600" cy="776807"/>
          </a:xfrm>
        </p:spPr>
        <p:txBody>
          <a:bodyPr/>
          <a:lstStyle/>
          <a:p>
            <a:r>
              <a:rPr lang="de-DE" dirty="0"/>
              <a:t>Excel – Python (Pandas)</a:t>
            </a:r>
            <a:endParaRPr lang="de-AT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D6DD4D81-A7E3-C0B3-9FCC-F2236CBA4DA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6028" y="1491449"/>
          <a:ext cx="10732361" cy="487117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39453">
                  <a:extLst>
                    <a:ext uri="{9D8B030D-6E8A-4147-A177-3AD203B41FA5}">
                      <a16:colId xmlns:a16="http://schemas.microsoft.com/office/drawing/2014/main" val="828468411"/>
                    </a:ext>
                  </a:extLst>
                </a:gridCol>
                <a:gridCol w="4451609">
                  <a:extLst>
                    <a:ext uri="{9D8B030D-6E8A-4147-A177-3AD203B41FA5}">
                      <a16:colId xmlns:a16="http://schemas.microsoft.com/office/drawing/2014/main" val="3538573675"/>
                    </a:ext>
                  </a:extLst>
                </a:gridCol>
                <a:gridCol w="3741299">
                  <a:extLst>
                    <a:ext uri="{9D8B030D-6E8A-4147-A177-3AD203B41FA5}">
                      <a16:colId xmlns:a16="http://schemas.microsoft.com/office/drawing/2014/main" val="59792847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Excel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Python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802548"/>
                  </a:ext>
                </a:extLst>
              </a:tr>
              <a:tr h="602214">
                <a:tc>
                  <a:txBody>
                    <a:bodyPr/>
                    <a:lstStyle/>
                    <a:p>
                      <a:r>
                        <a:rPr lang="de-DE" dirty="0"/>
                        <a:t>Math. Operationen,</a:t>
                      </a:r>
                    </a:p>
                    <a:p>
                      <a:r>
                        <a:rPr lang="de-DE" dirty="0"/>
                        <a:t>Wenn-Operationen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Braucht die alten Spalten und neue Funktion in jeder Zelle der neuen Spalte 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Elementweise, Spaltenweise oder Tabellenweise möglich, entweder als neue Instanz oder „</a:t>
                      </a:r>
                      <a:r>
                        <a:rPr lang="de-DE" sz="1600" dirty="0" err="1"/>
                        <a:t>inplace</a:t>
                      </a:r>
                      <a:r>
                        <a:rPr lang="de-DE" sz="1600" dirty="0"/>
                        <a:t>“ (siehe dann Anwendung)</a:t>
                      </a:r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835909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r>
                        <a:rPr lang="de-DE" dirty="0"/>
                        <a:t>Daten Summary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Leiste anklicken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i="1" dirty="0" err="1"/>
                        <a:t>df.describe</a:t>
                      </a:r>
                      <a:r>
                        <a:rPr lang="de-DE" i="1" dirty="0"/>
                        <a:t>()</a:t>
                      </a:r>
                      <a:endParaRPr lang="de-A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039971"/>
                  </a:ext>
                </a:extLst>
              </a:tr>
              <a:tr h="602214">
                <a:tc>
                  <a:txBody>
                    <a:bodyPr/>
                    <a:lstStyle/>
                    <a:p>
                      <a:r>
                        <a:rPr lang="de-DE" dirty="0"/>
                        <a:t>Daten verschieben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Ausschneiden, einfügen, auf Funktionen/Formeln achten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  </a:t>
                      </a:r>
                      <a:r>
                        <a:rPr lang="de-DE" i="1" dirty="0" err="1"/>
                        <a:t>merge</a:t>
                      </a:r>
                      <a:r>
                        <a:rPr lang="de-DE" i="1" dirty="0"/>
                        <a:t>()</a:t>
                      </a:r>
                      <a:r>
                        <a:rPr lang="de-DE" dirty="0"/>
                        <a:t>, </a:t>
                      </a:r>
                      <a:r>
                        <a:rPr lang="de-DE" i="1" dirty="0" err="1"/>
                        <a:t>concat</a:t>
                      </a:r>
                      <a:r>
                        <a:rPr lang="de-DE" i="1" dirty="0"/>
                        <a:t>()</a:t>
                      </a:r>
                    </a:p>
                    <a:p>
                      <a:r>
                        <a:rPr lang="de-DE" dirty="0"/>
                        <a:t>-  </a:t>
                      </a:r>
                      <a:r>
                        <a:rPr lang="de-DE" i="1" dirty="0" err="1"/>
                        <a:t>df.loc</a:t>
                      </a:r>
                      <a:r>
                        <a:rPr lang="de-DE" i="1" dirty="0"/>
                        <a:t>[-1] = </a:t>
                      </a:r>
                      <a:r>
                        <a:rPr lang="de-DE" i="1" dirty="0" err="1"/>
                        <a:t>df.loc</a:t>
                      </a:r>
                      <a:r>
                        <a:rPr lang="de-DE" i="1" dirty="0"/>
                        <a:t>[0]</a:t>
                      </a:r>
                    </a:p>
                    <a:p>
                      <a:r>
                        <a:rPr lang="de-DE" i="1" dirty="0"/>
                        <a:t>   </a:t>
                      </a:r>
                      <a:r>
                        <a:rPr lang="de-DE" i="1" dirty="0" err="1"/>
                        <a:t>df.drop</a:t>
                      </a:r>
                      <a:r>
                        <a:rPr lang="de-DE" i="1" dirty="0"/>
                        <a:t>(0, </a:t>
                      </a:r>
                      <a:r>
                        <a:rPr lang="de-DE" i="1" dirty="0" err="1"/>
                        <a:t>inplace</a:t>
                      </a:r>
                      <a:r>
                        <a:rPr lang="de-DE" i="1" dirty="0"/>
                        <a:t>=True)</a:t>
                      </a:r>
                      <a:endParaRPr lang="de-A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227455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r>
                        <a:rPr lang="de-DE" dirty="0"/>
                        <a:t>Text umschreiben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Zelle händisch umschreiben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df.iloc</a:t>
                      </a:r>
                      <a:r>
                        <a:rPr lang="de-DE" dirty="0"/>
                        <a:t>[</a:t>
                      </a:r>
                      <a:r>
                        <a:rPr lang="de-DE" dirty="0" err="1"/>
                        <a:t>i,j</a:t>
                      </a:r>
                      <a:r>
                        <a:rPr lang="de-DE" dirty="0"/>
                        <a:t>]: best. </a:t>
                      </a:r>
                      <a:r>
                        <a:rPr lang="de-DE" dirty="0" err="1"/>
                        <a:t>Elem</a:t>
                      </a:r>
                      <a:r>
                        <a:rPr lang="de-DE" dirty="0"/>
                        <a:t>. Zugreifen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025631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r>
                        <a:rPr lang="de-DE" dirty="0"/>
                        <a:t>Daten-Typ ändern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Schaltfläche (wenn überhaupt möglich)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i="1" dirty="0" err="1"/>
                        <a:t>df</a:t>
                      </a:r>
                      <a:r>
                        <a:rPr lang="de-DE" i="1" dirty="0"/>
                        <a:t>[COL].</a:t>
                      </a:r>
                      <a:r>
                        <a:rPr lang="de-DE" i="1" dirty="0" err="1"/>
                        <a:t>astype</a:t>
                      </a:r>
                      <a:r>
                        <a:rPr lang="de-DE" i="1" dirty="0"/>
                        <a:t>(&lt;TYP&gt;)</a:t>
                      </a:r>
                      <a:endParaRPr lang="de-A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282818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r>
                        <a:rPr lang="de-DE" dirty="0"/>
                        <a:t>Filtern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Schaltfläche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z.B.: </a:t>
                      </a:r>
                      <a:r>
                        <a:rPr lang="de-DE" i="1" dirty="0" err="1"/>
                        <a:t>df.loc</a:t>
                      </a:r>
                      <a:r>
                        <a:rPr lang="de-DE" i="1" dirty="0"/>
                        <a:t>[</a:t>
                      </a:r>
                      <a:r>
                        <a:rPr lang="de-DE" i="1" dirty="0" err="1"/>
                        <a:t>df.COL</a:t>
                      </a:r>
                      <a:r>
                        <a:rPr lang="de-DE" i="1" dirty="0"/>
                        <a:t> &gt; 100]</a:t>
                      </a:r>
                      <a:endParaRPr lang="de-A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754186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r>
                        <a:rPr lang="de-DE" dirty="0"/>
                        <a:t>Sortieren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Schaltfläche (oder neue Spalte)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z.B.: </a:t>
                      </a:r>
                      <a:r>
                        <a:rPr lang="de-DE" i="1" dirty="0" err="1"/>
                        <a:t>df.sort_values</a:t>
                      </a:r>
                      <a:r>
                        <a:rPr lang="de-DE" i="1" dirty="0"/>
                        <a:t>(</a:t>
                      </a:r>
                      <a:r>
                        <a:rPr lang="de-DE" i="1" dirty="0" err="1"/>
                        <a:t>by</a:t>
                      </a:r>
                      <a:r>
                        <a:rPr lang="de-DE" i="1" dirty="0"/>
                        <a:t>=</a:t>
                      </a:r>
                      <a:r>
                        <a:rPr lang="en-US" i="1" dirty="0"/>
                        <a:t>‘</a:t>
                      </a:r>
                      <a:r>
                        <a:rPr lang="de-DE" i="1" dirty="0"/>
                        <a:t>COL‘)</a:t>
                      </a:r>
                      <a:endParaRPr lang="de-A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682705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r>
                        <a:rPr lang="de-DE" dirty="0"/>
                        <a:t>Schnelles Visualisieren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Tabelle markieren, Schaltfläche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i="1" dirty="0" err="1"/>
                        <a:t>df</a:t>
                      </a:r>
                      <a:r>
                        <a:rPr lang="de-DE" i="1" dirty="0"/>
                        <a:t>. </a:t>
                      </a:r>
                      <a:r>
                        <a:rPr lang="en-US" i="1" dirty="0"/>
                        <a:t>plot(x=</a:t>
                      </a:r>
                      <a:r>
                        <a:rPr lang="en-US" i="1" dirty="0" err="1"/>
                        <a:t>idx</a:t>
                      </a:r>
                      <a:r>
                        <a:rPr lang="en-US" i="1" dirty="0"/>
                        <a:t>, y=[‘COL1', ‘COL2’],</a:t>
                      </a:r>
                      <a:br>
                        <a:rPr lang="en-US" i="1" dirty="0"/>
                      </a:br>
                      <a:r>
                        <a:rPr lang="en-US" i="1" dirty="0"/>
                        <a:t>                  kind=bar/hist/line/…)</a:t>
                      </a:r>
                      <a:endParaRPr lang="de-A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940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400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F215D3-EB55-3B66-8C16-45A3711F0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Beispiele: Kombinationen von Funktionen</a:t>
            </a:r>
            <a:endParaRPr lang="de-AT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E212D8C-2A33-0A03-C9EF-F8DB5C120DE0}"/>
              </a:ext>
            </a:extLst>
          </p:cNvPr>
          <p:cNvSpPr txBox="1"/>
          <p:nvPr/>
        </p:nvSpPr>
        <p:spPr>
          <a:xfrm>
            <a:off x="838201" y="1819923"/>
            <a:ext cx="899825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/>
              <a:t>Python kennt mehrere Datenformate</a:t>
            </a:r>
          </a:p>
          <a:p>
            <a:pPr marL="742950" lvl="1" indent="-285750">
              <a:buFontTx/>
              <a:buChar char="-"/>
            </a:pPr>
            <a:r>
              <a:rPr lang="de-DE" i="1" dirty="0" err="1"/>
              <a:t>read_csv</a:t>
            </a:r>
            <a:r>
              <a:rPr lang="de-DE" i="1" dirty="0"/>
              <a:t>(&lt;</a:t>
            </a:r>
            <a:r>
              <a:rPr lang="de-DE" i="1" dirty="0" err="1"/>
              <a:t>path</a:t>
            </a:r>
            <a:r>
              <a:rPr lang="de-DE" i="1" dirty="0"/>
              <a:t>&gt;), </a:t>
            </a:r>
            <a:r>
              <a:rPr lang="de-DE" i="1" dirty="0" err="1"/>
              <a:t>read_excel</a:t>
            </a:r>
            <a:r>
              <a:rPr lang="de-DE" i="1" dirty="0"/>
              <a:t>(&lt;</a:t>
            </a:r>
            <a:r>
              <a:rPr lang="de-DE" i="1" dirty="0" err="1"/>
              <a:t>path</a:t>
            </a:r>
            <a:r>
              <a:rPr lang="de-DE" i="1" dirty="0"/>
              <a:t>&gt;)</a:t>
            </a:r>
          </a:p>
          <a:p>
            <a:pPr marL="742950" lvl="1" indent="-285750">
              <a:buFontTx/>
              <a:buChar char="-"/>
            </a:pPr>
            <a:endParaRPr lang="de-DE" i="1" dirty="0"/>
          </a:p>
          <a:p>
            <a:pPr marL="285750" indent="-285750">
              <a:buFontTx/>
              <a:buChar char="-"/>
            </a:pPr>
            <a:r>
              <a:rPr lang="de-DE" dirty="0"/>
              <a:t>Leere Felder (</a:t>
            </a:r>
            <a:r>
              <a:rPr lang="de-DE" dirty="0" err="1"/>
              <a:t>NaN</a:t>
            </a:r>
            <a:r>
              <a:rPr lang="de-DE" dirty="0"/>
              <a:t>) füllen</a:t>
            </a:r>
          </a:p>
          <a:p>
            <a:pPr marL="742950" lvl="1" indent="-285750">
              <a:buFontTx/>
              <a:buChar char="-"/>
            </a:pPr>
            <a:r>
              <a:rPr lang="de-DE" i="1" dirty="0" err="1"/>
              <a:t>df.fillna</a:t>
            </a:r>
            <a:r>
              <a:rPr lang="de-DE" i="1" dirty="0"/>
              <a:t>(&lt;WERT/Funktion&gt;)</a:t>
            </a:r>
          </a:p>
          <a:p>
            <a:pPr marL="742950" lvl="1" indent="-285750">
              <a:buFontTx/>
              <a:buChar char="-"/>
            </a:pPr>
            <a:endParaRPr lang="de-DE" i="1" dirty="0"/>
          </a:p>
          <a:p>
            <a:pPr marL="285750" indent="-285750">
              <a:buFontTx/>
              <a:buChar char="-"/>
            </a:pPr>
            <a:r>
              <a:rPr lang="de-DE" dirty="0"/>
              <a:t>Zwei </a:t>
            </a:r>
            <a:r>
              <a:rPr lang="de-DE" dirty="0" err="1"/>
              <a:t>DataFrames</a:t>
            </a:r>
            <a:r>
              <a:rPr lang="de-DE" dirty="0"/>
              <a:t> zusammenfügen</a:t>
            </a:r>
          </a:p>
          <a:p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67936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8650CC-F260-EAAB-CAB3-EB15AE4C4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Excel – Python (Pandas)</a:t>
            </a:r>
            <a:endParaRPr lang="de-AT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D6DD4D81-A7E3-C0B3-9FCC-F2236CBA4DA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1219" y="1648344"/>
          <a:ext cx="11210773" cy="45680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84555">
                  <a:extLst>
                    <a:ext uri="{9D8B030D-6E8A-4147-A177-3AD203B41FA5}">
                      <a16:colId xmlns:a16="http://schemas.microsoft.com/office/drawing/2014/main" val="828468411"/>
                    </a:ext>
                  </a:extLst>
                </a:gridCol>
                <a:gridCol w="3205970">
                  <a:extLst>
                    <a:ext uri="{9D8B030D-6E8A-4147-A177-3AD203B41FA5}">
                      <a16:colId xmlns:a16="http://schemas.microsoft.com/office/drawing/2014/main" val="3538573675"/>
                    </a:ext>
                  </a:extLst>
                </a:gridCol>
                <a:gridCol w="3320248">
                  <a:extLst>
                    <a:ext uri="{9D8B030D-6E8A-4147-A177-3AD203B41FA5}">
                      <a16:colId xmlns:a16="http://schemas.microsoft.com/office/drawing/2014/main" val="59792847"/>
                    </a:ext>
                  </a:extLst>
                </a:gridCol>
              </a:tblGrid>
              <a:tr h="413190"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Excel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Python</a:t>
                      </a:r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802548"/>
                  </a:ext>
                </a:extLst>
              </a:tr>
              <a:tr h="4075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Kopiere Zellinhalt und ersetze bestimmten Teil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Ersetzen(Alter Text; Erstes Zeichen; Anzahl Zeichen; Neuer Text)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i="1" dirty="0" err="1"/>
                        <a:t>df</a:t>
                      </a:r>
                      <a:r>
                        <a:rPr lang="de-DE" sz="1400" i="1" dirty="0"/>
                        <a:t>[COL].</a:t>
                      </a:r>
                      <a:r>
                        <a:rPr lang="de-DE" sz="1400" i="1" dirty="0" err="1"/>
                        <a:t>str.replace</a:t>
                      </a:r>
                      <a:r>
                        <a:rPr lang="de-DE" sz="1400" i="1" dirty="0"/>
                        <a:t>(</a:t>
                      </a:r>
                      <a:r>
                        <a:rPr lang="de-DE" sz="1400" i="1" dirty="0" err="1"/>
                        <a:t>old</a:t>
                      </a:r>
                      <a:r>
                        <a:rPr lang="de-DE" sz="1400" i="1" dirty="0"/>
                        <a:t>, </a:t>
                      </a:r>
                      <a:r>
                        <a:rPr lang="de-DE" sz="1400" i="1" dirty="0" err="1"/>
                        <a:t>new</a:t>
                      </a:r>
                      <a:r>
                        <a:rPr lang="de-DE" sz="1400" i="1" dirty="0"/>
                        <a:t>)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469117"/>
                  </a:ext>
                </a:extLst>
              </a:tr>
              <a:tr h="413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Sortiert eine Spalte in der Reihenfolge einer anderen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/>
                        <a:t>SortierenNach</a:t>
                      </a:r>
                      <a:r>
                        <a:rPr lang="de-DE" sz="1400" dirty="0"/>
                        <a:t>(</a:t>
                      </a:r>
                      <a:r>
                        <a:rPr lang="de-DE" sz="1400" i="0" dirty="0"/>
                        <a:t>COL2; COL1</a:t>
                      </a:r>
                      <a:r>
                        <a:rPr lang="de-DE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i="1" dirty="0" err="1"/>
                        <a:t>df.sort_values</a:t>
                      </a:r>
                      <a:r>
                        <a:rPr lang="de-DE" sz="1400" i="1" dirty="0"/>
                        <a:t>(</a:t>
                      </a:r>
                      <a:r>
                        <a:rPr lang="de-DE" sz="1400" i="1" dirty="0" err="1"/>
                        <a:t>by</a:t>
                      </a:r>
                      <a:r>
                        <a:rPr lang="de-DE" sz="1400" i="1" dirty="0"/>
                        <a:t>=</a:t>
                      </a:r>
                      <a:r>
                        <a:rPr lang="en-US" sz="1400" i="1" dirty="0"/>
                        <a:t>‘</a:t>
                      </a:r>
                      <a:r>
                        <a:rPr lang="de-DE" sz="1400" i="1" dirty="0"/>
                        <a:t>COL1‘)[COL2]</a:t>
                      </a:r>
                      <a:endParaRPr lang="de-AT" sz="1400" strike="no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550907"/>
                  </a:ext>
                </a:extLst>
              </a:tr>
              <a:tr h="413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Teilergebnis von gefilterten Daten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Teilergebnis(Bereich)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[&lt;Logical&gt;] + Operation</a:t>
                      </a:r>
                      <a:br>
                        <a:rPr lang="de-DE" sz="1400" dirty="0"/>
                      </a:br>
                      <a:r>
                        <a:rPr lang="de-DE" sz="1400" dirty="0"/>
                        <a:t>z.B. </a:t>
                      </a:r>
                      <a:r>
                        <a:rPr lang="de-DE" sz="1400" dirty="0" err="1"/>
                        <a:t>df</a:t>
                      </a:r>
                      <a:r>
                        <a:rPr lang="de-DE" sz="1400" dirty="0"/>
                        <a:t>[</a:t>
                      </a:r>
                      <a:r>
                        <a:rPr lang="de-DE" sz="1400" dirty="0" err="1"/>
                        <a:t>df</a:t>
                      </a:r>
                      <a:r>
                        <a:rPr lang="de-DE" sz="1400" dirty="0"/>
                        <a:t>[COL1] &lt; 10].</a:t>
                      </a:r>
                      <a:r>
                        <a:rPr lang="de-DE" sz="1400" dirty="0" err="1"/>
                        <a:t>sum</a:t>
                      </a:r>
                      <a:r>
                        <a:rPr lang="de-DE" sz="1400" dirty="0"/>
                        <a:t>()</a:t>
                      </a:r>
                    </a:p>
                    <a:p>
                      <a:r>
                        <a:rPr lang="de-DE" sz="1000" strike="noStrike" dirty="0"/>
                        <a:t>Achtung: (</a:t>
                      </a:r>
                      <a:r>
                        <a:rPr lang="de-DE" sz="1000" dirty="0" err="1"/>
                        <a:t>df</a:t>
                      </a:r>
                      <a:r>
                        <a:rPr lang="de-DE" sz="1000" dirty="0"/>
                        <a:t>[COL1] &lt; 10).</a:t>
                      </a:r>
                      <a:r>
                        <a:rPr lang="de-DE" sz="1000" dirty="0" err="1"/>
                        <a:t>sum</a:t>
                      </a:r>
                      <a:r>
                        <a:rPr lang="de-DE" sz="1000" dirty="0"/>
                        <a:t>() zählt Anz. Der Zeilen, die Bedingung erfüllen</a:t>
                      </a:r>
                      <a:endParaRPr lang="de-AT" sz="1400" strike="no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519458"/>
                  </a:ext>
                </a:extLst>
              </a:tr>
              <a:tr h="6452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Durchsucht eine Tabelle nach einem Kriterium/ Suchtext und gibt den zugehörigen Wert zurück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/>
                        <a:t>SVerweis</a:t>
                      </a:r>
                      <a:r>
                        <a:rPr lang="de-DE" sz="1400" dirty="0"/>
                        <a:t>(Suchtext; Suchfeld; Spalte)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/>
                        <a:t>df</a:t>
                      </a:r>
                      <a:r>
                        <a:rPr lang="de-DE" sz="1400" dirty="0"/>
                        <a:t>[ </a:t>
                      </a:r>
                      <a:r>
                        <a:rPr lang="de-DE" sz="1400" dirty="0" err="1"/>
                        <a:t>df</a:t>
                      </a:r>
                      <a:r>
                        <a:rPr lang="de-DE" sz="1400" dirty="0"/>
                        <a:t>[&lt;Suchfeld&gt;] ==</a:t>
                      </a:r>
                      <a:br>
                        <a:rPr lang="de-DE" sz="1400" dirty="0"/>
                      </a:br>
                      <a:r>
                        <a:rPr lang="de-DE" sz="1400" dirty="0"/>
                        <a:t>                         &lt;Suchtext&gt;][&lt;Spalte&gt;]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227455"/>
                  </a:ext>
                </a:extLst>
              </a:tr>
              <a:tr h="413190">
                <a:tc>
                  <a:txBody>
                    <a:bodyPr/>
                    <a:lstStyle/>
                    <a:p>
                      <a:r>
                        <a:rPr lang="de-DE" sz="1400" dirty="0"/>
                        <a:t>Gibt aus Tabelle den Wert aus </a:t>
                      </a:r>
                      <a:r>
                        <a:rPr lang="de-DE" sz="1400" dirty="0" err="1"/>
                        <a:t>Zeile&amp;Spalte</a:t>
                      </a:r>
                      <a:r>
                        <a:rPr lang="de-DE" sz="1400" dirty="0"/>
                        <a:t> zurück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Index(Suchfeld; Zeile; Spalte)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dirty="0" err="1"/>
                        <a:t>df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iloc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[Zeile, Spalte] </a:t>
                      </a:r>
                    </a:p>
                    <a:p>
                      <a:pPr marL="0" algn="r" defTabSz="914400" rtl="0" eaLnBrk="1" latinLnBrk="0" hangingPunct="1"/>
                      <a:r>
                        <a:rPr lang="de-AT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(hier: </a:t>
                      </a:r>
                      <a:r>
                        <a:rPr lang="de-AT" sz="105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df</a:t>
                      </a:r>
                      <a:r>
                        <a:rPr lang="de-AT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ist Suchfeld)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025631"/>
                  </a:ext>
                </a:extLst>
              </a:tr>
              <a:tr h="6452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Ähnlich zu </a:t>
                      </a:r>
                      <a:r>
                        <a:rPr lang="de-DE" sz="1400" dirty="0" err="1"/>
                        <a:t>SVerweis</a:t>
                      </a:r>
                      <a:r>
                        <a:rPr lang="de-DE" sz="1400" dirty="0"/>
                        <a:t>, gibt aber Position zurück UND braucht geordnete Spalte (sonst Fehler „#NV“)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Vergleich(</a:t>
                      </a:r>
                      <a:r>
                        <a:rPr lang="de-DE" sz="1400" dirty="0" err="1"/>
                        <a:t>Suchzahl</a:t>
                      </a:r>
                      <a:r>
                        <a:rPr lang="de-DE" sz="1400" dirty="0"/>
                        <a:t>; Suchfeld)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/>
                        <a:t>df.index</a:t>
                      </a:r>
                      <a:r>
                        <a:rPr lang="de-DE" sz="1400" dirty="0"/>
                        <a:t>[&lt;Suchfeld&gt; == &lt;</a:t>
                      </a:r>
                      <a:r>
                        <a:rPr lang="de-DE" sz="1400" dirty="0" err="1"/>
                        <a:t>Suchzahl</a:t>
                      </a:r>
                      <a:r>
                        <a:rPr lang="de-DE" sz="1400" dirty="0"/>
                        <a:t>&gt;][0]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677214"/>
                  </a:ext>
                </a:extLst>
              </a:tr>
              <a:tr h="6452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Gibt dem Index entsprechendes Element aus Liste zurück – oft für Kombinationen genutzt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Wahl(Index; Liste)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&lt;Liste&gt;[&lt;Index&gt;]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176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362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F215D3-EB55-3B66-8C16-45A3711F0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Beispiele: Kombinationen von Funktionen</a:t>
            </a:r>
            <a:endParaRPr lang="de-AT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E212D8C-2A33-0A03-C9EF-F8DB5C120DE0}"/>
              </a:ext>
            </a:extLst>
          </p:cNvPr>
          <p:cNvSpPr txBox="1"/>
          <p:nvPr/>
        </p:nvSpPr>
        <p:spPr>
          <a:xfrm>
            <a:off x="838201" y="1819923"/>
            <a:ext cx="89982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 err="1"/>
              <a:t>Sverweis</a:t>
            </a:r>
            <a:r>
              <a:rPr lang="de-DE" dirty="0"/>
              <a:t> und „Logische“ Auswahl von Zeilen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Sortiere und Plotte 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Gruppieren und zusammenfassen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42046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AB73D4-1489-BBFB-4E0D-6B9E964AD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Funktionen-Übersicht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16E88C-D7C5-0772-D5F6-ED9B6CD01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020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Tx/>
              <a:buChar char="-"/>
            </a:pPr>
            <a:r>
              <a:rPr lang="de-DE" sz="2000" i="1" dirty="0" err="1"/>
              <a:t>read_csv</a:t>
            </a:r>
            <a:r>
              <a:rPr lang="de-DE" sz="2000" i="1" dirty="0"/>
              <a:t>(&lt;</a:t>
            </a:r>
            <a:r>
              <a:rPr lang="de-DE" sz="2000" i="1" dirty="0" err="1"/>
              <a:t>path</a:t>
            </a:r>
            <a:r>
              <a:rPr lang="de-DE" sz="2000" i="1" dirty="0"/>
              <a:t>&gt;), </a:t>
            </a:r>
            <a:r>
              <a:rPr lang="de-DE" sz="2000" i="1" dirty="0" err="1"/>
              <a:t>df.to_csv</a:t>
            </a:r>
            <a:r>
              <a:rPr lang="de-DE" sz="2000" i="1" dirty="0"/>
              <a:t>(&lt;</a:t>
            </a:r>
            <a:r>
              <a:rPr lang="de-DE" sz="2000" i="1" dirty="0" err="1"/>
              <a:t>path</a:t>
            </a:r>
            <a:r>
              <a:rPr lang="de-DE" sz="2000" i="1" dirty="0"/>
              <a:t>&gt;)</a:t>
            </a:r>
          </a:p>
          <a:p>
            <a:pPr marL="457200" indent="-457200">
              <a:buFontTx/>
              <a:buChar char="-"/>
            </a:pPr>
            <a:r>
              <a:rPr lang="de-DE" sz="2000" i="1" dirty="0"/>
              <a:t>Daten anschauen:</a:t>
            </a:r>
          </a:p>
          <a:p>
            <a:pPr marL="914400" lvl="1" indent="-457200">
              <a:buFontTx/>
              <a:buChar char="-"/>
            </a:pPr>
            <a:r>
              <a:rPr lang="de-DE" sz="1800" dirty="0" err="1"/>
              <a:t>df.shape</a:t>
            </a:r>
            <a:r>
              <a:rPr lang="de-DE" sz="1800" dirty="0"/>
              <a:t>, </a:t>
            </a:r>
            <a:r>
              <a:rPr lang="de-DE" sz="1800" dirty="0" err="1"/>
              <a:t>df.head</a:t>
            </a:r>
            <a:r>
              <a:rPr lang="de-DE" sz="1800" dirty="0"/>
              <a:t>(), </a:t>
            </a:r>
            <a:r>
              <a:rPr lang="de-DE" sz="1800" dirty="0" err="1"/>
              <a:t>df.describe</a:t>
            </a:r>
            <a:r>
              <a:rPr lang="de-DE" sz="1800" dirty="0"/>
              <a:t>()</a:t>
            </a:r>
          </a:p>
          <a:p>
            <a:pPr marL="914400" lvl="1" indent="-457200">
              <a:buFontTx/>
              <a:buChar char="-"/>
            </a:pPr>
            <a:r>
              <a:rPr lang="de-DE" sz="1800" dirty="0" err="1"/>
              <a:t>sum</a:t>
            </a:r>
            <a:r>
              <a:rPr lang="de-DE" sz="1800" dirty="0"/>
              <a:t>(</a:t>
            </a:r>
            <a:r>
              <a:rPr lang="de-DE" sz="1800" dirty="0" err="1"/>
              <a:t>df.isna</a:t>
            </a:r>
            <a:r>
              <a:rPr lang="de-DE" sz="1800" dirty="0"/>
              <a:t>()), </a:t>
            </a:r>
            <a:r>
              <a:rPr lang="de-DE" sz="1800" dirty="0" err="1"/>
              <a:t>df.fillna</a:t>
            </a:r>
            <a:r>
              <a:rPr lang="de-DE" sz="1800" dirty="0"/>
              <a:t>(), </a:t>
            </a:r>
            <a:r>
              <a:rPr lang="de-DE" sz="1800" dirty="0" err="1"/>
              <a:t>df.drop_duplicates</a:t>
            </a:r>
            <a:r>
              <a:rPr lang="de-DE" sz="1800" dirty="0"/>
              <a:t>(), </a:t>
            </a:r>
          </a:p>
          <a:p>
            <a:pPr marL="914400" lvl="1" indent="-457200">
              <a:buFontTx/>
              <a:buChar char="-"/>
            </a:pPr>
            <a:r>
              <a:rPr lang="de-DE" sz="1800" dirty="0" err="1"/>
              <a:t>df.plot</a:t>
            </a:r>
            <a:r>
              <a:rPr lang="de-DE" sz="1800" dirty="0"/>
              <a:t>(x=.., y=..)</a:t>
            </a:r>
          </a:p>
          <a:p>
            <a:pPr marL="914400" lvl="1" indent="-457200">
              <a:buFontTx/>
              <a:buChar char="-"/>
            </a:pPr>
            <a:r>
              <a:rPr lang="de-DE" sz="1800" dirty="0" err="1"/>
              <a:t>df.value_counts</a:t>
            </a:r>
            <a:r>
              <a:rPr lang="de-DE" sz="1800" dirty="0"/>
              <a:t>()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Daten wählen</a:t>
            </a:r>
          </a:p>
          <a:p>
            <a:pPr marL="914400" lvl="1" indent="-457200">
              <a:buFontTx/>
              <a:buChar char="-"/>
            </a:pPr>
            <a:r>
              <a:rPr lang="de-DE" sz="1800" dirty="0" err="1"/>
              <a:t>df</a:t>
            </a:r>
            <a:r>
              <a:rPr lang="de-DE" sz="1800" dirty="0"/>
              <a:t>[COL], </a:t>
            </a:r>
            <a:r>
              <a:rPr lang="de-DE" sz="1800" dirty="0" err="1"/>
              <a:t>df.loc</a:t>
            </a:r>
            <a:endParaRPr lang="de-DE" sz="1800" dirty="0"/>
          </a:p>
          <a:p>
            <a:pPr marL="457200" indent="-457200">
              <a:buFontTx/>
              <a:buChar char="-"/>
            </a:pPr>
            <a:r>
              <a:rPr lang="de-DE" sz="2200" dirty="0"/>
              <a:t>Daten arbeiten</a:t>
            </a:r>
          </a:p>
          <a:p>
            <a:pPr marL="914400" lvl="1" indent="-457200">
              <a:buFontTx/>
              <a:buChar char="-"/>
            </a:pPr>
            <a:r>
              <a:rPr lang="de-DE" sz="1800" dirty="0" err="1"/>
              <a:t>df.sort_values</a:t>
            </a:r>
            <a:r>
              <a:rPr lang="de-DE" sz="1800" dirty="0"/>
              <a:t>(</a:t>
            </a:r>
            <a:r>
              <a:rPr lang="de-DE" sz="1800" dirty="0" err="1"/>
              <a:t>by</a:t>
            </a:r>
            <a:r>
              <a:rPr lang="de-DE" sz="1800" dirty="0"/>
              <a:t>=..)</a:t>
            </a:r>
          </a:p>
          <a:p>
            <a:pPr marL="914400" lvl="1" indent="-457200">
              <a:buFontTx/>
              <a:buChar char="-"/>
            </a:pPr>
            <a:r>
              <a:rPr lang="de-DE" sz="1800" dirty="0" err="1"/>
              <a:t>df.groupby</a:t>
            </a:r>
            <a:r>
              <a:rPr lang="de-DE" sz="1800" dirty="0"/>
              <a:t>(</a:t>
            </a:r>
            <a:r>
              <a:rPr lang="de-DE" sz="1800" dirty="0" err="1"/>
              <a:t>by</a:t>
            </a:r>
            <a:r>
              <a:rPr lang="de-DE" sz="1800" dirty="0"/>
              <a:t>=..)</a:t>
            </a:r>
          </a:p>
          <a:p>
            <a:pPr marL="457200" indent="-457200">
              <a:buFontTx/>
              <a:buChar char="-"/>
            </a:pPr>
            <a:r>
              <a:rPr lang="de-AT" sz="2000" dirty="0"/>
              <a:t>Sonstiges</a:t>
            </a:r>
          </a:p>
          <a:p>
            <a:pPr marL="914400" lvl="1" indent="-457200">
              <a:buFontTx/>
              <a:buChar char="-"/>
            </a:pPr>
            <a:r>
              <a:rPr lang="de-DE" sz="1800" dirty="0" err="1"/>
              <a:t>df.mean</a:t>
            </a:r>
            <a:r>
              <a:rPr lang="de-DE" sz="1800" dirty="0"/>
              <a:t>(), </a:t>
            </a:r>
            <a:r>
              <a:rPr lang="de-DE" sz="1800" dirty="0" err="1"/>
              <a:t>df</a:t>
            </a:r>
            <a:r>
              <a:rPr lang="de-DE" sz="1800" dirty="0"/>
              <a:t>[COL].</a:t>
            </a:r>
            <a:r>
              <a:rPr lang="de-DE" sz="1800" dirty="0" err="1"/>
              <a:t>unique</a:t>
            </a:r>
            <a:r>
              <a:rPr lang="de-DE" sz="1800" dirty="0"/>
              <a:t>()</a:t>
            </a:r>
          </a:p>
          <a:p>
            <a:pPr marL="914400" lvl="1" indent="-457200">
              <a:buFontTx/>
              <a:buChar char="-"/>
            </a:pPr>
            <a:r>
              <a:rPr lang="de-DE" sz="1800" dirty="0" err="1"/>
              <a:t>df.round</a:t>
            </a:r>
            <a:r>
              <a:rPr lang="de-DE" sz="1800" dirty="0"/>
              <a:t>(&lt;</a:t>
            </a:r>
            <a:r>
              <a:rPr lang="de-DE" sz="1800" dirty="0" err="1"/>
              <a:t>decimal</a:t>
            </a:r>
            <a:r>
              <a:rPr lang="de-DE" sz="1800" dirty="0"/>
              <a:t>&gt;)</a:t>
            </a:r>
            <a:endParaRPr lang="de-AT" sz="1800" dirty="0"/>
          </a:p>
        </p:txBody>
      </p:sp>
    </p:spTree>
    <p:extLst>
      <p:ext uri="{BB962C8B-B14F-4D97-AF65-F5344CB8AC3E}">
        <p14:creationId xmlns:p14="http://schemas.microsoft.com/office/powerpoint/2010/main" val="34425549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EDA4A9-52AD-4C52-9775-A308A9EC0D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Arbeiten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Pfaden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823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 descr="Glühbirne und Zahnrad">
            <a:extLst>
              <a:ext uri="{FF2B5EF4-FFF2-40B4-BE49-F238E27FC236}">
                <a16:creationId xmlns:a16="http://schemas.microsoft.com/office/drawing/2014/main" id="{BF202DD6-C300-4710-8993-F66B248571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4523" y="-277555"/>
            <a:ext cx="3787518" cy="3787518"/>
          </a:xfrm>
          <a:prstGeom prst="rect">
            <a:avLst/>
          </a:prstGeom>
        </p:spPr>
      </p:pic>
      <p:sp>
        <p:nvSpPr>
          <p:cNvPr id="5" name="Titel 4">
            <a:extLst>
              <a:ext uri="{FF2B5EF4-FFF2-40B4-BE49-F238E27FC236}">
                <a16:creationId xmlns:a16="http://schemas.microsoft.com/office/drawing/2014/main" id="{64FC9211-464E-4BA9-913F-7D3765C3F1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Vorstellungsrunde</a:t>
            </a:r>
            <a:endParaRPr lang="en-GB" dirty="0"/>
          </a:p>
        </p:txBody>
      </p:sp>
      <p:pic>
        <p:nvPicPr>
          <p:cNvPr id="13" name="Grafik 12" descr="Person mit Idee">
            <a:extLst>
              <a:ext uri="{FF2B5EF4-FFF2-40B4-BE49-F238E27FC236}">
                <a16:creationId xmlns:a16="http://schemas.microsoft.com/office/drawing/2014/main" id="{1A6F1958-7223-4554-9BAA-793812A0E4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472197" y="2435032"/>
            <a:ext cx="3410303" cy="3410303"/>
          </a:xfrm>
          <a:prstGeom prst="rect">
            <a:avLst/>
          </a:prstGeom>
        </p:spPr>
      </p:pic>
      <p:pic>
        <p:nvPicPr>
          <p:cNvPr id="1028" name="Picture 4" descr="Datei:Python-logo-notext.svg – Wikipedia">
            <a:extLst>
              <a:ext uri="{FF2B5EF4-FFF2-40B4-BE49-F238E27FC236}">
                <a16:creationId xmlns:a16="http://schemas.microsoft.com/office/drawing/2014/main" id="{2D00AAE1-1E0A-4F20-89AA-035176F29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0" y="3509963"/>
            <a:ext cx="2013469" cy="201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atei:Microsoft Excel Logo (2013-2019).svg – Wikipedia">
            <a:extLst>
              <a:ext uri="{FF2B5EF4-FFF2-40B4-BE49-F238E27FC236}">
                <a16:creationId xmlns:a16="http://schemas.microsoft.com/office/drawing/2014/main" id="{56A70F34-DD1C-422B-B99D-5714A0B4F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0707" y="77463"/>
            <a:ext cx="1707502" cy="170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fik 5" descr="Ein Bild, das Säugetier, draußen, Großer Panda enthält.&#10;&#10;Automatisch generierte Beschreibung">
            <a:extLst>
              <a:ext uri="{FF2B5EF4-FFF2-40B4-BE49-F238E27FC236}">
                <a16:creationId xmlns:a16="http://schemas.microsoft.com/office/drawing/2014/main" id="{CB724931-063A-0DA5-778A-B95F74C5D6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088" y="5139560"/>
            <a:ext cx="3410303" cy="141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0527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4893D-EE2C-42D4-95BC-AF6B2EA7A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Pfad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15926D-0F25-4679-822F-62D37AC52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44" y="1825625"/>
            <a:ext cx="12035342" cy="4351338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dirty="0"/>
              <a:t>Angabe erforderlich beim Laden &amp; Abspeichern von [externen] Dateien</a:t>
            </a:r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dirty="0"/>
              <a:t>Absolute Pfadangabe: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C:</a:t>
            </a:r>
            <a:r>
              <a:rPr lang="en-US" sz="2400" b="1" dirty="0">
                <a:solidFill>
                  <a:srgbClr val="74B43C"/>
                </a:solidFill>
                <a:latin typeface="Consolas" panose="020B0609020204030204" pitchFamily="49" charset="0"/>
              </a:rPr>
              <a:t>/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Users</a:t>
            </a:r>
            <a:r>
              <a:rPr lang="en-US" sz="2400" b="1" dirty="0">
                <a:solidFill>
                  <a:srgbClr val="74B43C"/>
                </a:solidFill>
                <a:latin typeface="Consolas" panose="020B0609020204030204" pitchFamily="49" charset="0"/>
              </a:rPr>
              <a:t>/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stickler</a:t>
            </a:r>
            <a:r>
              <a:rPr lang="en-US" sz="2400" b="1" dirty="0">
                <a:solidFill>
                  <a:srgbClr val="74B43C"/>
                </a:solidFill>
                <a:latin typeface="Consolas" panose="020B0609020204030204" pitchFamily="49" charset="0"/>
              </a:rPr>
              <a:t>/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Desktop</a:t>
            </a:r>
            <a:r>
              <a:rPr lang="en-US" sz="2400" b="1" dirty="0">
                <a:solidFill>
                  <a:srgbClr val="74B43C"/>
                </a:solidFill>
                <a:latin typeface="Consolas" panose="020B0609020204030204" pitchFamily="49" charset="0"/>
              </a:rPr>
              <a:t>/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myproject</a:t>
            </a:r>
            <a:r>
              <a:rPr lang="en-US" sz="2400" b="1" dirty="0">
                <a:solidFill>
                  <a:srgbClr val="74B43C"/>
                </a:solidFill>
                <a:latin typeface="Consolas" panose="020B0609020204030204" pitchFamily="49" charset="0"/>
              </a:rPr>
              <a:t>/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file.txt</a:t>
            </a:r>
            <a:endParaRPr lang="de-DE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dirty="0"/>
              <a:t>Relative Pfadangabe:</a:t>
            </a:r>
          </a:p>
          <a:p>
            <a:pPr lv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  <a:latin typeface="Consolas" panose="020B0609020204030204" pitchFamily="49" charset="0"/>
              </a:rPr>
              <a:t>file.txt </a:t>
            </a:r>
            <a:r>
              <a:rPr lang="en-US" sz="2000" dirty="0">
                <a:latin typeface="Consolas" panose="020B0609020204030204" pitchFamily="49" charset="0"/>
              </a:rPr>
              <a:t>points to </a:t>
            </a:r>
            <a:r>
              <a:rPr lang="en-US" sz="2000" b="1" dirty="0">
                <a:solidFill>
                  <a:schemeClr val="tx1"/>
                </a:solidFill>
                <a:latin typeface="Consolas" panose="020B0609020204030204" pitchFamily="49" charset="0"/>
              </a:rPr>
              <a:t>C:/Users/stickler/Desktop/myproject/file.txt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  <a:latin typeface="Consolas" panose="020B0609020204030204" pitchFamily="49" charset="0"/>
              </a:rPr>
              <a:t>		data/otherfile.txt</a:t>
            </a: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points to 								</a:t>
            </a:r>
            <a:r>
              <a:rPr lang="en-US" sz="2000" b="1" dirty="0">
                <a:solidFill>
                  <a:schemeClr val="tx1"/>
                </a:solidFill>
                <a:latin typeface="Consolas" panose="020B0609020204030204" pitchFamily="49" charset="0"/>
              </a:rPr>
              <a:t>C:/Users/stickler/Desktop/myproject/data/otherfile.txt</a:t>
            </a:r>
          </a:p>
          <a:p>
            <a:pPr lvl="1">
              <a:lnSpc>
                <a:spcPct val="100000"/>
              </a:lnSpc>
            </a:pPr>
            <a:r>
              <a:rPr lang="en-US" sz="2000" b="1" dirty="0">
                <a:solidFill>
                  <a:schemeClr val="tx1"/>
                </a:solidFill>
                <a:latin typeface="Consolas" panose="020B0609020204030204" pitchFamily="49" charset="0"/>
              </a:rPr>
              <a:t>		../../Documents/file3.txt </a:t>
            </a:r>
            <a:r>
              <a:rPr lang="en-US" sz="2000" dirty="0">
                <a:latin typeface="Consolas" panose="020B0609020204030204" pitchFamily="49" charset="0"/>
              </a:rPr>
              <a:t>points to 							</a:t>
            </a:r>
            <a:r>
              <a:rPr lang="en-US" sz="2000" b="1" dirty="0">
                <a:solidFill>
                  <a:schemeClr val="tx1"/>
                </a:solidFill>
                <a:latin typeface="Consolas" panose="020B0609020204030204" pitchFamily="49" charset="0"/>
              </a:rPr>
              <a:t>C:/Users/stickler/Documents/file3.txt</a:t>
            </a:r>
          </a:p>
          <a:p>
            <a:pPr>
              <a:lnSpc>
                <a:spcPct val="100000"/>
              </a:lnSpc>
            </a:pPr>
            <a:endParaRPr lang="de-DE" dirty="0"/>
          </a:p>
          <a:p>
            <a:endParaRPr lang="de-DE" dirty="0"/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CE01B96-42D4-4932-828E-24393726E76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00"/>
            <a:ext cx="592138" cy="482600"/>
          </a:xfrm>
          <a:prstGeom prst="rect">
            <a:avLst/>
          </a:prstGeom>
        </p:spPr>
        <p:txBody>
          <a:bodyPr/>
          <a:lstStyle/>
          <a:p>
            <a:fld id="{2BE3E7D0-AFF4-4D94-A246-907C7E53CBA0}" type="slidenum">
              <a:rPr lang="de-AT" smtClean="0"/>
              <a:pPr/>
              <a:t>20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351352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9C35E-2718-4F05-AB6B-33EE9C776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Pfad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5C254B-DEDD-42ED-828A-220BE3FC2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Immer Schrägstriche [</a:t>
            </a:r>
            <a:r>
              <a:rPr lang="de-DE" dirty="0" err="1"/>
              <a:t>forward</a:t>
            </a:r>
            <a:r>
              <a:rPr lang="de-DE" dirty="0"/>
              <a:t> </a:t>
            </a:r>
            <a:r>
              <a:rPr lang="de-DE" dirty="0" err="1"/>
              <a:t>slashes</a:t>
            </a:r>
            <a:r>
              <a:rPr lang="de-DE" dirty="0"/>
              <a:t>] verwenden </a:t>
            </a:r>
            <a:r>
              <a:rPr lang="de-DE" sz="3600" b="1" dirty="0">
                <a:solidFill>
                  <a:srgbClr val="74B43C"/>
                </a:solidFill>
                <a:latin typeface="Consolas" panose="020B0609020204030204" pitchFamily="49" charset="0"/>
              </a:rPr>
              <a:t>/</a:t>
            </a:r>
            <a:endParaRPr lang="de-DE" b="1" dirty="0">
              <a:solidFill>
                <a:srgbClr val="74B43C"/>
              </a:solidFill>
              <a:latin typeface="Consolas" panose="020B0609020204030204" pitchFamily="49" charset="0"/>
            </a:endParaRPr>
          </a:p>
          <a:p>
            <a:r>
              <a:rPr lang="de-DE" dirty="0"/>
              <a:t>Back </a:t>
            </a:r>
            <a:r>
              <a:rPr lang="de-DE" dirty="0" err="1"/>
              <a:t>slash</a:t>
            </a:r>
            <a:r>
              <a:rPr lang="de-DE" dirty="0"/>
              <a:t> indiziert eine Kontrollsequenz !!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de-DE" dirty="0">
                <a:latin typeface="Consolas" panose="020B0609020204030204" pitchFamily="49" charset="0"/>
                <a:sym typeface="Wingdings" panose="05000000000000000000" pitchFamily="2" charset="2"/>
              </a:rPr>
              <a:t>\n</a:t>
            </a:r>
            <a:r>
              <a:rPr lang="de-DE" dirty="0">
                <a:sym typeface="Wingdings" panose="05000000000000000000" pitchFamily="2" charset="2"/>
              </a:rPr>
              <a:t> [neue Zeile] 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de-DE" dirty="0">
                <a:latin typeface="Consolas" panose="020B0609020204030204" pitchFamily="49" charset="0"/>
                <a:sym typeface="Wingdings" panose="05000000000000000000" pitchFamily="2" charset="2"/>
              </a:rPr>
              <a:t>\t</a:t>
            </a:r>
            <a:r>
              <a:rPr lang="de-DE" dirty="0">
                <a:sym typeface="Wingdings" panose="05000000000000000000" pitchFamily="2" charset="2"/>
              </a:rPr>
              <a:t> [Tabulator]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Alternative Möglichkeit: </a:t>
            </a:r>
            <a:r>
              <a:rPr lang="de-DE" sz="3600" b="1" dirty="0">
                <a:solidFill>
                  <a:srgbClr val="74B43C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\\ </a:t>
            </a:r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1DE94DE-051D-4D54-AD48-058D3D9F1D1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00"/>
            <a:ext cx="592138" cy="482600"/>
          </a:xfrm>
          <a:prstGeom prst="rect">
            <a:avLst/>
          </a:prstGeom>
        </p:spPr>
        <p:txBody>
          <a:bodyPr/>
          <a:lstStyle/>
          <a:p>
            <a:fld id="{2BE3E7D0-AFF4-4D94-A246-907C7E53CBA0}" type="slidenum">
              <a:rPr lang="de-AT" smtClean="0"/>
              <a:pPr/>
              <a:t>21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688398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710EE1-4986-56B2-5751-CA8FD0D3EE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Listen in Python</a:t>
            </a:r>
          </a:p>
        </p:txBody>
      </p:sp>
    </p:spTree>
    <p:extLst>
      <p:ext uri="{BB962C8B-B14F-4D97-AF65-F5344CB8AC3E}">
        <p14:creationId xmlns:p14="http://schemas.microsoft.com/office/powerpoint/2010/main" val="41313226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8589E6-800C-2CC0-FD4E-4AA3976AA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2065338"/>
            <a:ext cx="6172200" cy="380365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 = 2 # </a:t>
            </a:r>
            <a:r>
              <a:rPr lang="en-GB" dirty="0" err="1">
                <a:solidFill>
                  <a:schemeClr val="bg1"/>
                </a:solidFill>
              </a:rPr>
              <a:t>wir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weisen</a:t>
            </a:r>
            <a:r>
              <a:rPr lang="en-GB" dirty="0">
                <a:solidFill>
                  <a:schemeClr val="bg1"/>
                </a:solidFill>
              </a:rPr>
              <a:t> der Variable den Wert 2 </a:t>
            </a:r>
            <a:r>
              <a:rPr lang="en-GB" dirty="0" err="1">
                <a:solidFill>
                  <a:schemeClr val="bg1"/>
                </a:solidFill>
              </a:rPr>
              <a:t>zu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b = 4</a:t>
            </a:r>
          </a:p>
          <a:p>
            <a:r>
              <a:rPr lang="en-GB" dirty="0" err="1">
                <a:solidFill>
                  <a:schemeClr val="bg1"/>
                </a:solidFill>
              </a:rPr>
              <a:t>a+b</a:t>
            </a:r>
            <a:r>
              <a:rPr lang="en-GB" dirty="0">
                <a:solidFill>
                  <a:schemeClr val="bg1"/>
                </a:solidFill>
              </a:rPr>
              <a:t> = __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liste</a:t>
            </a:r>
            <a:r>
              <a:rPr lang="en-GB" dirty="0">
                <a:solidFill>
                  <a:schemeClr val="bg1"/>
                </a:solidFill>
              </a:rPr>
              <a:t> = [1, 3, 4, 5, 1, 1]</a:t>
            </a:r>
          </a:p>
          <a:p>
            <a:r>
              <a:rPr lang="en-GB" dirty="0">
                <a:solidFill>
                  <a:schemeClr val="bg1"/>
                </a:solidFill>
              </a:rPr>
              <a:t>liste2 = [‘Python’, ‘</a:t>
            </a:r>
            <a:r>
              <a:rPr lang="en-GB" dirty="0" err="1">
                <a:solidFill>
                  <a:schemeClr val="bg1"/>
                </a:solidFill>
              </a:rPr>
              <a:t>ist</a:t>
            </a:r>
            <a:r>
              <a:rPr lang="en-GB" dirty="0">
                <a:solidFill>
                  <a:schemeClr val="bg1"/>
                </a:solidFill>
              </a:rPr>
              <a:t>’, ‘</a:t>
            </a:r>
            <a:r>
              <a:rPr lang="en-GB" dirty="0" err="1">
                <a:solidFill>
                  <a:schemeClr val="bg1"/>
                </a:solidFill>
              </a:rPr>
              <a:t>nicht</a:t>
            </a:r>
            <a:r>
              <a:rPr lang="en-GB" dirty="0">
                <a:solidFill>
                  <a:schemeClr val="bg1"/>
                </a:solidFill>
              </a:rPr>
              <a:t>’, ‘</a:t>
            </a:r>
            <a:r>
              <a:rPr lang="en-GB" dirty="0" err="1">
                <a:solidFill>
                  <a:schemeClr val="bg1"/>
                </a:solidFill>
              </a:rPr>
              <a:t>schwer</a:t>
            </a:r>
            <a:r>
              <a:rPr lang="en-GB" dirty="0">
                <a:solidFill>
                  <a:schemeClr val="bg1"/>
                </a:solidFill>
              </a:rPr>
              <a:t>’]</a:t>
            </a:r>
          </a:p>
          <a:p>
            <a:r>
              <a:rPr lang="en-GB" dirty="0">
                <a:solidFill>
                  <a:schemeClr val="bg1"/>
                </a:solidFill>
              </a:rPr>
              <a:t># </a:t>
            </a:r>
            <a:r>
              <a:rPr lang="en-GB" dirty="0" err="1">
                <a:solidFill>
                  <a:schemeClr val="bg1"/>
                </a:solidFill>
              </a:rPr>
              <a:t>Länge</a:t>
            </a:r>
            <a:r>
              <a:rPr lang="en-GB" dirty="0">
                <a:solidFill>
                  <a:schemeClr val="bg1"/>
                </a:solidFill>
              </a:rPr>
              <a:t> der </a:t>
            </a:r>
            <a:r>
              <a:rPr lang="en-GB" dirty="0" err="1">
                <a:solidFill>
                  <a:schemeClr val="bg1"/>
                </a:solidFill>
              </a:rPr>
              <a:t>Liste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len</a:t>
            </a:r>
            <a:r>
              <a:rPr lang="en-GB" dirty="0">
                <a:solidFill>
                  <a:schemeClr val="bg1"/>
                </a:solidFill>
              </a:rPr>
              <a:t>(Liste2)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78B05C2-EF7B-92FD-18E2-5DFC3B5DF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Wenn</a:t>
            </a:r>
            <a:r>
              <a:rPr lang="en-GB" dirty="0"/>
              <a:t> </a:t>
            </a:r>
            <a:r>
              <a:rPr lang="en-GB" dirty="0" err="1"/>
              <a:t>wir</a:t>
            </a:r>
            <a:r>
              <a:rPr lang="en-GB" dirty="0"/>
              <a:t> </a:t>
            </a:r>
            <a:r>
              <a:rPr lang="en-GB" dirty="0" err="1"/>
              <a:t>mehrere</a:t>
            </a:r>
            <a:r>
              <a:rPr lang="en-GB" dirty="0"/>
              <a:t> </a:t>
            </a:r>
            <a:r>
              <a:rPr lang="en-GB" dirty="0" err="1"/>
              <a:t>Werte</a:t>
            </a:r>
            <a:r>
              <a:rPr lang="en-GB" dirty="0"/>
              <a:t> </a:t>
            </a:r>
            <a:r>
              <a:rPr lang="en-GB" dirty="0" err="1"/>
              <a:t>einer</a:t>
            </a:r>
            <a:r>
              <a:rPr lang="en-GB" dirty="0"/>
              <a:t> </a:t>
            </a:r>
            <a:r>
              <a:rPr lang="en-GB" dirty="0" err="1"/>
              <a:t>Variablen</a:t>
            </a:r>
            <a:r>
              <a:rPr lang="en-GB" dirty="0"/>
              <a:t> </a:t>
            </a:r>
            <a:r>
              <a:rPr lang="en-GB" dirty="0" err="1"/>
              <a:t>zuordnen</a:t>
            </a:r>
            <a:r>
              <a:rPr lang="en-GB" dirty="0"/>
              <a:t> </a:t>
            </a:r>
            <a:r>
              <a:rPr lang="en-GB" dirty="0" err="1"/>
              <a:t>möchten</a:t>
            </a:r>
            <a:r>
              <a:rPr lang="en-GB" dirty="0"/>
              <a:t>, </a:t>
            </a:r>
            <a:r>
              <a:rPr lang="en-GB" dirty="0" err="1"/>
              <a:t>können</a:t>
            </a:r>
            <a:r>
              <a:rPr lang="en-GB" dirty="0"/>
              <a:t> </a:t>
            </a:r>
            <a:r>
              <a:rPr lang="en-GB" dirty="0" err="1"/>
              <a:t>wir</a:t>
            </a:r>
            <a:r>
              <a:rPr lang="en-GB" dirty="0"/>
              <a:t> in Python Listen </a:t>
            </a:r>
            <a:r>
              <a:rPr lang="en-GB" dirty="0" err="1"/>
              <a:t>erstellen</a:t>
            </a:r>
            <a:endParaRPr lang="en-GB" dirty="0"/>
          </a:p>
          <a:p>
            <a:pPr marL="285750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/>
              <a:t>Listen </a:t>
            </a:r>
            <a:r>
              <a:rPr lang="en-GB" dirty="0" err="1"/>
              <a:t>werden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eckigen</a:t>
            </a:r>
            <a:r>
              <a:rPr lang="en-GB" dirty="0"/>
              <a:t> </a:t>
            </a:r>
            <a:r>
              <a:rPr lang="en-GB" dirty="0" err="1"/>
              <a:t>Klammern</a:t>
            </a:r>
            <a:r>
              <a:rPr lang="en-GB" dirty="0"/>
              <a:t> </a:t>
            </a:r>
            <a:r>
              <a:rPr lang="en-GB" dirty="0" err="1"/>
              <a:t>markiert</a:t>
            </a:r>
            <a:r>
              <a:rPr lang="en-GB" dirty="0"/>
              <a:t>.</a:t>
            </a:r>
          </a:p>
          <a:p>
            <a:pPr marL="285750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Wir</a:t>
            </a:r>
            <a:r>
              <a:rPr lang="en-GB" dirty="0"/>
              <a:t> </a:t>
            </a:r>
            <a:r>
              <a:rPr lang="en-GB" dirty="0" err="1"/>
              <a:t>müssen</a:t>
            </a:r>
            <a:r>
              <a:rPr lang="en-GB" dirty="0"/>
              <a:t> </a:t>
            </a:r>
            <a:r>
              <a:rPr lang="en-GB" dirty="0" err="1"/>
              <a:t>keine</a:t>
            </a:r>
            <a:r>
              <a:rPr lang="en-GB" dirty="0"/>
              <a:t> Module laden um </a:t>
            </a:r>
            <a:r>
              <a:rPr lang="en-GB" dirty="0" err="1"/>
              <a:t>mit</a:t>
            </a:r>
            <a:r>
              <a:rPr lang="en-GB" dirty="0"/>
              <a:t> Listen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arbeiten</a:t>
            </a:r>
            <a:r>
              <a:rPr lang="en-GB" dirty="0"/>
              <a:t>.  </a:t>
            </a:r>
          </a:p>
          <a:p>
            <a:pPr marL="285750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Wir</a:t>
            </a:r>
            <a:r>
              <a:rPr lang="en-GB" dirty="0"/>
              <a:t> </a:t>
            </a:r>
            <a:r>
              <a:rPr lang="en-GB" dirty="0" err="1"/>
              <a:t>können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verschiedenen</a:t>
            </a:r>
            <a:r>
              <a:rPr lang="en-GB" dirty="0"/>
              <a:t> </a:t>
            </a:r>
            <a:r>
              <a:rPr lang="en-GB" dirty="0" err="1"/>
              <a:t>Methoden</a:t>
            </a:r>
            <a:r>
              <a:rPr lang="en-GB" dirty="0"/>
              <a:t> die Listen </a:t>
            </a:r>
            <a:r>
              <a:rPr lang="en-GB" dirty="0" err="1"/>
              <a:t>bearbeiten</a:t>
            </a:r>
            <a:r>
              <a:rPr lang="en-GB" dirty="0"/>
              <a:t>.</a:t>
            </a:r>
          </a:p>
          <a:p>
            <a:pPr marL="285750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/>
              <a:t>Eine </a:t>
            </a:r>
            <a:r>
              <a:rPr lang="en-GB" dirty="0" err="1"/>
              <a:t>davon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b="1" dirty="0" err="1"/>
              <a:t>len</a:t>
            </a:r>
            <a:r>
              <a:rPr lang="en-GB" b="1" dirty="0"/>
              <a:t>(), </a:t>
            </a:r>
            <a:r>
              <a:rPr lang="en-GB" dirty="0"/>
              <a:t>die </a:t>
            </a:r>
            <a:r>
              <a:rPr lang="en-GB" dirty="0" err="1"/>
              <a:t>uns</a:t>
            </a:r>
            <a:r>
              <a:rPr lang="en-GB" dirty="0"/>
              <a:t> die </a:t>
            </a:r>
            <a:r>
              <a:rPr lang="en-GB" dirty="0" err="1"/>
              <a:t>Länge</a:t>
            </a:r>
            <a:r>
              <a:rPr lang="en-GB" dirty="0"/>
              <a:t> der </a:t>
            </a:r>
            <a:r>
              <a:rPr lang="en-GB" dirty="0" err="1"/>
              <a:t>Liste</a:t>
            </a:r>
            <a:r>
              <a:rPr lang="en-GB" dirty="0"/>
              <a:t> </a:t>
            </a:r>
            <a:r>
              <a:rPr lang="en-GB" dirty="0" err="1"/>
              <a:t>ausgibt</a:t>
            </a:r>
            <a:r>
              <a:rPr lang="en-GB" dirty="0"/>
              <a:t>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908907-A4FC-36C3-2FEB-960033D5D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Listen in Python</a:t>
            </a:r>
          </a:p>
        </p:txBody>
      </p:sp>
    </p:spTree>
    <p:extLst>
      <p:ext uri="{BB962C8B-B14F-4D97-AF65-F5344CB8AC3E}">
        <p14:creationId xmlns:p14="http://schemas.microsoft.com/office/powerpoint/2010/main" val="8143432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B55B14D-7C13-5A9A-8FF3-1D7235B0E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liste2 = [‘Python’, ‘</a:t>
            </a:r>
            <a:r>
              <a:rPr lang="en-GB" dirty="0" err="1">
                <a:solidFill>
                  <a:schemeClr val="bg1"/>
                </a:solidFill>
              </a:rPr>
              <a:t>ist</a:t>
            </a:r>
            <a:r>
              <a:rPr lang="en-GB" dirty="0">
                <a:solidFill>
                  <a:schemeClr val="bg1"/>
                </a:solidFill>
              </a:rPr>
              <a:t>’, ‘</a:t>
            </a:r>
            <a:r>
              <a:rPr lang="en-GB" dirty="0" err="1">
                <a:solidFill>
                  <a:schemeClr val="bg1"/>
                </a:solidFill>
              </a:rPr>
              <a:t>nicht</a:t>
            </a:r>
            <a:r>
              <a:rPr lang="en-GB" dirty="0">
                <a:solidFill>
                  <a:schemeClr val="bg1"/>
                </a:solidFill>
              </a:rPr>
              <a:t>’, ‘</a:t>
            </a:r>
            <a:r>
              <a:rPr lang="en-GB" dirty="0" err="1">
                <a:solidFill>
                  <a:schemeClr val="bg1"/>
                </a:solidFill>
              </a:rPr>
              <a:t>schwer</a:t>
            </a:r>
            <a:r>
              <a:rPr lang="en-GB" dirty="0">
                <a:solidFill>
                  <a:schemeClr val="bg1"/>
                </a:solidFill>
              </a:rPr>
              <a:t>’]</a:t>
            </a:r>
          </a:p>
          <a:p>
            <a:r>
              <a:rPr lang="en-GB" dirty="0">
                <a:solidFill>
                  <a:schemeClr val="bg1"/>
                </a:solidFill>
              </a:rPr>
              <a:t># </a:t>
            </a:r>
            <a:r>
              <a:rPr lang="en-GB" dirty="0" err="1">
                <a:solidFill>
                  <a:schemeClr val="bg1"/>
                </a:solidFill>
              </a:rPr>
              <a:t>wir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wollen</a:t>
            </a:r>
            <a:r>
              <a:rPr lang="en-GB" dirty="0">
                <a:solidFill>
                  <a:schemeClr val="bg1"/>
                </a:solidFill>
              </a:rPr>
              <a:t> nun das </a:t>
            </a:r>
            <a:r>
              <a:rPr lang="en-GB" dirty="0" err="1">
                <a:solidFill>
                  <a:schemeClr val="bg1"/>
                </a:solidFill>
              </a:rPr>
              <a:t>zweite</a:t>
            </a:r>
            <a:r>
              <a:rPr lang="en-GB" dirty="0">
                <a:solidFill>
                  <a:schemeClr val="bg1"/>
                </a:solidFill>
              </a:rPr>
              <a:t> Wort der </a:t>
            </a:r>
            <a:r>
              <a:rPr lang="en-GB" dirty="0" err="1">
                <a:solidFill>
                  <a:schemeClr val="bg1"/>
                </a:solidFill>
              </a:rPr>
              <a:t>Liste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ausgeben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print(liste2[1]) # ACHTUNG: Index </a:t>
            </a:r>
            <a:r>
              <a:rPr lang="en-GB" dirty="0" err="1">
                <a:solidFill>
                  <a:schemeClr val="bg1"/>
                </a:solidFill>
              </a:rPr>
              <a:t>beginnt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bei</a:t>
            </a:r>
            <a:r>
              <a:rPr lang="en-GB" dirty="0">
                <a:solidFill>
                  <a:schemeClr val="bg1"/>
                </a:solidFill>
              </a:rPr>
              <a:t> 0!</a:t>
            </a:r>
          </a:p>
          <a:p>
            <a:r>
              <a:rPr lang="en-GB" dirty="0">
                <a:solidFill>
                  <a:schemeClr val="bg1"/>
                </a:solidFill>
              </a:rPr>
              <a:t># </a:t>
            </a:r>
            <a:r>
              <a:rPr lang="en-GB" dirty="0" err="1">
                <a:solidFill>
                  <a:schemeClr val="bg1"/>
                </a:solidFill>
              </a:rPr>
              <a:t>Wir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können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Werte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überschreiben</a:t>
            </a:r>
            <a:r>
              <a:rPr lang="en-GB" dirty="0">
                <a:solidFill>
                  <a:schemeClr val="bg1"/>
                </a:solidFill>
              </a:rPr>
              <a:t>:</a:t>
            </a:r>
          </a:p>
          <a:p>
            <a:r>
              <a:rPr lang="en-GB" dirty="0">
                <a:solidFill>
                  <a:schemeClr val="bg1"/>
                </a:solidFill>
              </a:rPr>
              <a:t>liste2[2] = ‘</a:t>
            </a:r>
            <a:r>
              <a:rPr lang="en-GB" dirty="0" err="1">
                <a:solidFill>
                  <a:schemeClr val="bg1"/>
                </a:solidFill>
              </a:rPr>
              <a:t>sehr</a:t>
            </a:r>
            <a:r>
              <a:rPr lang="en-GB" dirty="0">
                <a:solidFill>
                  <a:schemeClr val="bg1"/>
                </a:solidFill>
              </a:rPr>
              <a:t>’</a:t>
            </a:r>
          </a:p>
          <a:p>
            <a:r>
              <a:rPr lang="en-GB" dirty="0">
                <a:solidFill>
                  <a:schemeClr val="bg1"/>
                </a:solidFill>
              </a:rPr>
              <a:t># … und die </a:t>
            </a:r>
            <a:r>
              <a:rPr lang="en-GB" dirty="0" err="1">
                <a:solidFill>
                  <a:schemeClr val="bg1"/>
                </a:solidFill>
              </a:rPr>
              <a:t>Liste</a:t>
            </a:r>
            <a:r>
              <a:rPr lang="en-GB" dirty="0">
                <a:solidFill>
                  <a:schemeClr val="bg1"/>
                </a:solidFill>
              </a:rPr>
              <a:t> um </a:t>
            </a:r>
            <a:r>
              <a:rPr lang="en-GB" dirty="0" err="1">
                <a:solidFill>
                  <a:schemeClr val="bg1"/>
                </a:solidFill>
              </a:rPr>
              <a:t>weitere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Elemente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ergänzen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liste2 = liste2 + [‘</a:t>
            </a:r>
            <a:r>
              <a:rPr lang="en-GB" dirty="0" err="1">
                <a:solidFill>
                  <a:schemeClr val="bg1"/>
                </a:solidFill>
              </a:rPr>
              <a:t>meint</a:t>
            </a:r>
            <a:r>
              <a:rPr lang="en-GB" dirty="0">
                <a:solidFill>
                  <a:schemeClr val="bg1"/>
                </a:solidFill>
              </a:rPr>
              <a:t>’ ‘Debora’]</a:t>
            </a:r>
          </a:p>
          <a:p>
            <a:r>
              <a:rPr lang="en-GB" dirty="0">
                <a:solidFill>
                  <a:schemeClr val="bg1"/>
                </a:solidFill>
              </a:rPr>
              <a:t># </a:t>
            </a:r>
            <a:r>
              <a:rPr lang="en-GB" dirty="0" err="1">
                <a:solidFill>
                  <a:schemeClr val="bg1"/>
                </a:solidFill>
              </a:rPr>
              <a:t>Löschen</a:t>
            </a:r>
            <a:r>
              <a:rPr lang="en-GB" dirty="0">
                <a:solidFill>
                  <a:schemeClr val="bg1"/>
                </a:solidFill>
              </a:rPr>
              <a:t> von </a:t>
            </a:r>
            <a:r>
              <a:rPr lang="en-GB" dirty="0" err="1">
                <a:solidFill>
                  <a:schemeClr val="bg1"/>
                </a:solidFill>
              </a:rPr>
              <a:t>Listenelementen</a:t>
            </a:r>
            <a:r>
              <a:rPr lang="en-GB" dirty="0">
                <a:solidFill>
                  <a:schemeClr val="bg1"/>
                </a:solidFill>
              </a:rPr>
              <a:t>:</a:t>
            </a:r>
          </a:p>
          <a:p>
            <a:r>
              <a:rPr lang="en-GB" dirty="0">
                <a:solidFill>
                  <a:schemeClr val="bg1"/>
                </a:solidFill>
              </a:rPr>
              <a:t>del(liste2[2])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3C23E2-AA5C-E925-4B8F-1077131AE3C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Zugriff</a:t>
            </a:r>
            <a:r>
              <a:rPr lang="en-GB" dirty="0"/>
              <a:t> auf </a:t>
            </a:r>
            <a:r>
              <a:rPr lang="en-GB" dirty="0" err="1"/>
              <a:t>Elemente</a:t>
            </a:r>
            <a:r>
              <a:rPr lang="en-GB" dirty="0"/>
              <a:t> </a:t>
            </a:r>
            <a:r>
              <a:rPr lang="en-GB" dirty="0" err="1"/>
              <a:t>mittels</a:t>
            </a:r>
            <a:r>
              <a:rPr lang="en-GB" dirty="0"/>
              <a:t> </a:t>
            </a:r>
            <a:r>
              <a:rPr lang="en-GB" dirty="0" err="1"/>
              <a:t>eckiger</a:t>
            </a:r>
            <a:r>
              <a:rPr lang="en-GB" dirty="0"/>
              <a:t> </a:t>
            </a:r>
            <a:r>
              <a:rPr lang="en-GB" dirty="0" err="1"/>
              <a:t>Klammern</a:t>
            </a:r>
            <a:endParaRPr lang="en-GB" dirty="0"/>
          </a:p>
          <a:p>
            <a:pPr marL="285750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b="1" dirty="0"/>
              <a:t>ACHTUNG: </a:t>
            </a:r>
            <a:r>
              <a:rPr lang="en-GB" dirty="0"/>
              <a:t>INDEX </a:t>
            </a:r>
            <a:r>
              <a:rPr lang="en-GB" dirty="0" err="1"/>
              <a:t>beginnt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b="1" dirty="0">
                <a:solidFill>
                  <a:srgbClr val="C00000"/>
                </a:solidFill>
              </a:rPr>
              <a:t>0</a:t>
            </a:r>
            <a:r>
              <a:rPr lang="en-GB" dirty="0">
                <a:solidFill>
                  <a:schemeClr val="tx1"/>
                </a:solidFill>
              </a:rPr>
              <a:t>,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nicht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mit</a:t>
            </a:r>
            <a:r>
              <a:rPr lang="en-GB" dirty="0">
                <a:solidFill>
                  <a:schemeClr val="tx1"/>
                </a:solidFill>
              </a:rPr>
              <a:t> 1.</a:t>
            </a:r>
          </a:p>
          <a:p>
            <a:pPr marL="285750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tx1"/>
                </a:solidFill>
              </a:rPr>
              <a:t>Wir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können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ganz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leicht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Elemente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überschreiben</a:t>
            </a:r>
            <a:endParaRPr lang="en-GB" dirty="0">
              <a:solidFill>
                <a:schemeClr val="tx1"/>
              </a:solidFill>
            </a:endParaRPr>
          </a:p>
          <a:p>
            <a:pPr marL="285750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tx1"/>
                </a:solidFill>
              </a:rPr>
              <a:t>Mittels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del() </a:t>
            </a:r>
            <a:r>
              <a:rPr lang="en-GB" dirty="0">
                <a:solidFill>
                  <a:schemeClr val="tx1"/>
                </a:solidFill>
              </a:rPr>
              <a:t>Operator </a:t>
            </a:r>
            <a:r>
              <a:rPr lang="en-GB" dirty="0" err="1">
                <a:solidFill>
                  <a:schemeClr val="tx1"/>
                </a:solidFill>
              </a:rPr>
              <a:t>können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wir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Elemente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aus</a:t>
            </a:r>
            <a:r>
              <a:rPr lang="en-GB" dirty="0">
                <a:solidFill>
                  <a:schemeClr val="tx1"/>
                </a:solidFill>
              </a:rPr>
              <a:t> der </a:t>
            </a:r>
            <a:r>
              <a:rPr lang="en-GB" dirty="0" err="1">
                <a:solidFill>
                  <a:schemeClr val="tx1"/>
                </a:solidFill>
              </a:rPr>
              <a:t>Liste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löschen</a:t>
            </a:r>
            <a:r>
              <a:rPr lang="en-GB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2955558-BC0B-3800-62CE-FA0F1C00C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Listen in Python</a:t>
            </a:r>
          </a:p>
        </p:txBody>
      </p:sp>
    </p:spTree>
    <p:extLst>
      <p:ext uri="{BB962C8B-B14F-4D97-AF65-F5344CB8AC3E}">
        <p14:creationId xmlns:p14="http://schemas.microsoft.com/office/powerpoint/2010/main" val="19618184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916AE7-723C-5257-B7FB-641BE34FD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AUFGABE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4A786C-C45D-6201-8CBE-208CF6469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Erstellen</a:t>
            </a:r>
            <a:r>
              <a:rPr lang="en-GB" dirty="0"/>
              <a:t> Sie die </a:t>
            </a:r>
            <a:r>
              <a:rPr lang="en-GB" dirty="0" err="1"/>
              <a:t>Liste</a:t>
            </a:r>
            <a:r>
              <a:rPr lang="en-GB" dirty="0"/>
              <a:t> [‘Python’, ‘</a:t>
            </a:r>
            <a:r>
              <a:rPr lang="en-GB" dirty="0" err="1"/>
              <a:t>ist</a:t>
            </a:r>
            <a:r>
              <a:rPr lang="en-GB" dirty="0"/>
              <a:t>’, ‘</a:t>
            </a:r>
            <a:r>
              <a:rPr lang="en-GB" dirty="0" err="1"/>
              <a:t>nicht</a:t>
            </a:r>
            <a:r>
              <a:rPr lang="en-GB" dirty="0"/>
              <a:t>’, ‘</a:t>
            </a:r>
            <a:r>
              <a:rPr lang="en-GB" dirty="0" err="1"/>
              <a:t>schwer</a:t>
            </a:r>
            <a:r>
              <a:rPr lang="en-GB" dirty="0"/>
              <a:t>’] in Python.</a:t>
            </a:r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Überschreiben</a:t>
            </a:r>
            <a:r>
              <a:rPr lang="en-GB" dirty="0"/>
              <a:t> Sie das </a:t>
            </a:r>
            <a:r>
              <a:rPr lang="en-GB" dirty="0" err="1"/>
              <a:t>erste</a:t>
            </a:r>
            <a:r>
              <a:rPr lang="en-GB" dirty="0"/>
              <a:t> Element </a:t>
            </a:r>
            <a:r>
              <a:rPr lang="en-GB" dirty="0" err="1"/>
              <a:t>mit</a:t>
            </a:r>
            <a:r>
              <a:rPr lang="en-GB" dirty="0"/>
              <a:t> ‘Excel’</a:t>
            </a:r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Fügen</a:t>
            </a:r>
            <a:r>
              <a:rPr lang="en-GB" dirty="0"/>
              <a:t> Sie </a:t>
            </a:r>
            <a:r>
              <a:rPr lang="en-GB" dirty="0" err="1"/>
              <a:t>ein</a:t>
            </a:r>
            <a:r>
              <a:rPr lang="en-GB" dirty="0"/>
              <a:t> Wort am Ende der </a:t>
            </a:r>
            <a:r>
              <a:rPr lang="en-GB" dirty="0" err="1"/>
              <a:t>Liste</a:t>
            </a:r>
            <a:r>
              <a:rPr lang="en-GB" dirty="0"/>
              <a:t> </a:t>
            </a:r>
            <a:r>
              <a:rPr lang="en-GB" dirty="0" err="1"/>
              <a:t>hinzu</a:t>
            </a:r>
            <a:r>
              <a:rPr lang="en-GB" dirty="0"/>
              <a:t>.</a:t>
            </a:r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Lassen</a:t>
            </a:r>
            <a:r>
              <a:rPr lang="en-GB" dirty="0"/>
              <a:t> Sie </a:t>
            </a:r>
            <a:r>
              <a:rPr lang="en-GB" dirty="0" err="1"/>
              <a:t>sich</a:t>
            </a:r>
            <a:r>
              <a:rPr lang="en-GB" dirty="0"/>
              <a:t> die </a:t>
            </a:r>
            <a:r>
              <a:rPr lang="en-GB" dirty="0" err="1"/>
              <a:t>Länge</a:t>
            </a:r>
            <a:r>
              <a:rPr lang="en-GB" dirty="0"/>
              <a:t> der </a:t>
            </a:r>
            <a:r>
              <a:rPr lang="en-GB" dirty="0" err="1"/>
              <a:t>Liste</a:t>
            </a:r>
            <a:r>
              <a:rPr lang="en-GB" dirty="0"/>
              <a:t> </a:t>
            </a:r>
            <a:r>
              <a:rPr lang="en-GB" dirty="0" err="1"/>
              <a:t>ausgeben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24329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B74E25-91F3-8501-B9EB-791660F0AF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Zählschleifen</a:t>
            </a:r>
            <a:r>
              <a:rPr lang="en-GB" dirty="0"/>
              <a:t> und </a:t>
            </a:r>
            <a:r>
              <a:rPr lang="en-GB" dirty="0" err="1"/>
              <a:t>bedingte</a:t>
            </a:r>
            <a:r>
              <a:rPr lang="en-GB" dirty="0"/>
              <a:t> </a:t>
            </a:r>
            <a:r>
              <a:rPr lang="en-GB" dirty="0" err="1"/>
              <a:t>Konditionen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5264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FC12D-213C-27DE-AE67-271E16E87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For-LOOP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A5D68B-63D1-2276-1BBD-56171FA99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Idee: </a:t>
            </a:r>
            <a:r>
              <a:rPr lang="en-GB" dirty="0" err="1"/>
              <a:t>wir</a:t>
            </a:r>
            <a:r>
              <a:rPr lang="en-GB" dirty="0"/>
              <a:t> </a:t>
            </a:r>
            <a:r>
              <a:rPr lang="en-GB" dirty="0" err="1"/>
              <a:t>wollen</a:t>
            </a:r>
            <a:r>
              <a:rPr lang="en-GB" dirty="0"/>
              <a:t> </a:t>
            </a:r>
            <a:r>
              <a:rPr lang="en-GB" dirty="0" err="1"/>
              <a:t>über</a:t>
            </a:r>
            <a:r>
              <a:rPr lang="en-GB" dirty="0"/>
              <a:t> </a:t>
            </a:r>
            <a:r>
              <a:rPr lang="en-GB" dirty="0" err="1"/>
              <a:t>einen</a:t>
            </a:r>
            <a:r>
              <a:rPr lang="en-GB" dirty="0"/>
              <a:t> </a:t>
            </a:r>
            <a:r>
              <a:rPr lang="en-GB" dirty="0" err="1"/>
              <a:t>fixen</a:t>
            </a:r>
            <a:r>
              <a:rPr lang="en-GB" dirty="0"/>
              <a:t> </a:t>
            </a:r>
            <a:r>
              <a:rPr lang="en-GB" dirty="0" err="1"/>
              <a:t>Bereich</a:t>
            </a:r>
            <a:r>
              <a:rPr lang="en-GB" dirty="0"/>
              <a:t> </a:t>
            </a:r>
            <a:r>
              <a:rPr lang="en-GB" dirty="0" err="1"/>
              <a:t>summieren</a:t>
            </a:r>
            <a:r>
              <a:rPr lang="en-GB" dirty="0"/>
              <a:t>. </a:t>
            </a:r>
          </a:p>
          <a:p>
            <a:endParaRPr lang="en-GB" dirty="0"/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en-GB" dirty="0" err="1"/>
              <a:t>Wichtiges</a:t>
            </a:r>
            <a:r>
              <a:rPr lang="en-GB" dirty="0"/>
              <a:t> </a:t>
            </a:r>
            <a:r>
              <a:rPr lang="en-GB" dirty="0" err="1"/>
              <a:t>Programmierparadigma</a:t>
            </a:r>
            <a:r>
              <a:rPr lang="en-GB" dirty="0"/>
              <a:t>. </a:t>
            </a:r>
          </a:p>
          <a:p>
            <a:pPr marL="457200" indent="-457200">
              <a:buFont typeface="Wingdings" panose="05000000000000000000" pitchFamily="2" charset="2"/>
              <a:buChar char="à"/>
            </a:pPr>
            <a:endParaRPr lang="en-GB" dirty="0"/>
          </a:p>
          <a:p>
            <a:r>
              <a:rPr lang="en-GB" b="1" dirty="0"/>
              <a:t>Aufgabe</a:t>
            </a:r>
            <a:r>
              <a:rPr lang="en-GB" dirty="0"/>
              <a:t>:</a:t>
            </a:r>
          </a:p>
          <a:p>
            <a:r>
              <a:rPr lang="en-GB" dirty="0" err="1"/>
              <a:t>Gegeben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Liste</a:t>
            </a:r>
            <a:r>
              <a:rPr lang="en-GB" dirty="0"/>
              <a:t> von </a:t>
            </a:r>
            <a:r>
              <a:rPr lang="en-GB" dirty="0" err="1"/>
              <a:t>Zahlen</a:t>
            </a:r>
            <a:r>
              <a:rPr lang="en-GB" dirty="0"/>
              <a:t> [1, 4, 1, 9, 10]. Wie </a:t>
            </a:r>
            <a:r>
              <a:rPr lang="en-GB" dirty="0" err="1"/>
              <a:t>können</a:t>
            </a:r>
            <a:r>
              <a:rPr lang="en-GB" dirty="0"/>
              <a:t> Sie </a:t>
            </a:r>
            <a:r>
              <a:rPr lang="en-GB" dirty="0" err="1"/>
              <a:t>diese</a:t>
            </a:r>
            <a:r>
              <a:rPr lang="en-GB" dirty="0"/>
              <a:t> </a:t>
            </a:r>
            <a:r>
              <a:rPr lang="en-GB" dirty="0" err="1"/>
              <a:t>geeignet</a:t>
            </a:r>
            <a:r>
              <a:rPr lang="en-GB" dirty="0"/>
              <a:t> </a:t>
            </a:r>
            <a:r>
              <a:rPr lang="en-GB" dirty="0" err="1"/>
              <a:t>summieren</a:t>
            </a:r>
            <a:r>
              <a:rPr lang="en-GB" dirty="0"/>
              <a:t>?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87EFBA0-0E01-E16C-5BE6-51823F2B6AE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00"/>
            <a:ext cx="592138" cy="482600"/>
          </a:xfrm>
          <a:prstGeom prst="rect">
            <a:avLst/>
          </a:prstGeom>
        </p:spPr>
        <p:txBody>
          <a:bodyPr/>
          <a:lstStyle/>
          <a:p>
            <a:fld id="{2BE3E7D0-AFF4-4D94-A246-907C7E53CBA0}" type="slidenum">
              <a:rPr lang="de-AT" smtClean="0"/>
              <a:pPr/>
              <a:t>27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7660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C995801-F46C-36C3-159B-919552FE3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9252" y="1517777"/>
            <a:ext cx="6172200" cy="4873625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list = [1, 4, 1, 9, 10] </a:t>
            </a:r>
          </a:p>
          <a:p>
            <a:r>
              <a:rPr lang="en-GB" dirty="0">
                <a:solidFill>
                  <a:schemeClr val="bg1"/>
                </a:solidFill>
              </a:rPr>
              <a:t>sum = 0</a:t>
            </a:r>
          </a:p>
          <a:p>
            <a:r>
              <a:rPr lang="en-GB" dirty="0">
                <a:solidFill>
                  <a:schemeClr val="bg1"/>
                </a:solidFill>
              </a:rPr>
              <a:t>for </a:t>
            </a:r>
            <a:r>
              <a:rPr lang="en-GB" dirty="0" err="1">
                <a:solidFill>
                  <a:schemeClr val="bg1"/>
                </a:solidFill>
              </a:rPr>
              <a:t>i</a:t>
            </a:r>
            <a:r>
              <a:rPr lang="en-GB" dirty="0">
                <a:solidFill>
                  <a:schemeClr val="bg1"/>
                </a:solidFill>
              </a:rPr>
              <a:t> in range(4):	</a:t>
            </a:r>
          </a:p>
          <a:p>
            <a:r>
              <a:rPr lang="en-GB" dirty="0">
                <a:solidFill>
                  <a:schemeClr val="bg1"/>
                </a:solidFill>
              </a:rPr>
              <a:t>	sum = sum + list[</a:t>
            </a:r>
            <a:r>
              <a:rPr lang="en-GB" dirty="0" err="1">
                <a:solidFill>
                  <a:schemeClr val="bg1"/>
                </a:solidFill>
              </a:rPr>
              <a:t>i</a:t>
            </a:r>
            <a:r>
              <a:rPr lang="en-GB" dirty="0">
                <a:solidFill>
                  <a:schemeClr val="bg1"/>
                </a:solidFill>
              </a:rPr>
              <a:t>]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78904F-62B4-B39C-3507-30582756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E7D0-AFF4-4D94-A246-907C7E53CBA0}" type="slidenum">
              <a:rPr lang="de-AT" smtClean="0"/>
              <a:t>28</a:t>
            </a:fld>
            <a:endParaRPr lang="de-AT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0FC0601C-90B9-5289-484A-EC98CDFAE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For-LOOP</a:t>
            </a:r>
          </a:p>
        </p:txBody>
      </p:sp>
    </p:spTree>
    <p:extLst>
      <p:ext uri="{BB962C8B-B14F-4D97-AF65-F5344CB8AC3E}">
        <p14:creationId xmlns:p14="http://schemas.microsoft.com/office/powerpoint/2010/main" val="12630902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74C648-F9CF-E2E8-7609-88FBFC38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For-LOOP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DFA82-EBE2-A90F-5EC1-23AE6D7C0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/>
              <a:t>Übungen</a:t>
            </a:r>
            <a:r>
              <a:rPr lang="en-GB" b="1" dirty="0"/>
              <a:t>:</a:t>
            </a:r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Gegeben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Liste</a:t>
            </a:r>
            <a:r>
              <a:rPr lang="en-GB" dirty="0"/>
              <a:t> von </a:t>
            </a:r>
            <a:r>
              <a:rPr lang="en-GB" dirty="0" err="1"/>
              <a:t>Zahlen</a:t>
            </a:r>
            <a:r>
              <a:rPr lang="en-GB" dirty="0"/>
              <a:t> [1, 4, 1, 9, 10]. </a:t>
            </a:r>
            <a:r>
              <a:rPr lang="en-GB" dirty="0" err="1"/>
              <a:t>Summieren</a:t>
            </a:r>
            <a:r>
              <a:rPr lang="en-GB" dirty="0"/>
              <a:t> Sie die </a:t>
            </a:r>
            <a:r>
              <a:rPr lang="en-GB" dirty="0" err="1"/>
              <a:t>Zahlen</a:t>
            </a:r>
            <a:r>
              <a:rPr lang="en-GB" dirty="0"/>
              <a:t> in der </a:t>
            </a:r>
            <a:r>
              <a:rPr lang="en-GB" dirty="0" err="1"/>
              <a:t>Liste</a:t>
            </a:r>
            <a:r>
              <a:rPr lang="en-GB" dirty="0"/>
              <a:t>!</a:t>
            </a:r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Summieren</a:t>
            </a:r>
            <a:r>
              <a:rPr lang="en-GB" dirty="0"/>
              <a:t> Sie die </a:t>
            </a:r>
            <a:r>
              <a:rPr lang="en-GB" dirty="0" err="1"/>
              <a:t>Zahlen</a:t>
            </a:r>
            <a:r>
              <a:rPr lang="en-GB" dirty="0"/>
              <a:t> von 1-50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Hilfe</a:t>
            </a:r>
            <a:r>
              <a:rPr lang="en-GB" dirty="0"/>
              <a:t> von Python!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7A1129-1449-2EDE-AF64-DC1FF41D2C5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00"/>
            <a:ext cx="592138" cy="482600"/>
          </a:xfrm>
          <a:prstGeom prst="rect">
            <a:avLst/>
          </a:prstGeom>
        </p:spPr>
        <p:txBody>
          <a:bodyPr/>
          <a:lstStyle/>
          <a:p>
            <a:fld id="{2BE3E7D0-AFF4-4D94-A246-907C7E53CBA0}" type="slidenum">
              <a:rPr lang="de-AT" smtClean="0"/>
              <a:pPr/>
              <a:t>29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494144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B7CD1F-1C83-4016-BCF5-12B5D223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Unser Ziel / Unsere Erwartungen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2E687E-97A7-41EB-91AD-F86A8B2C3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C00000"/>
                </a:solidFill>
              </a:rPr>
              <a:t>„Scheu“ von etwas Neuem nehmen</a:t>
            </a:r>
          </a:p>
          <a:p>
            <a:pPr marL="457200" indent="-457200">
              <a:lnSpc>
                <a:spcPct val="15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dirty="0"/>
              <a:t>Überblick über Python (insbesondere Pandas) verschaffen</a:t>
            </a:r>
          </a:p>
          <a:p>
            <a:pPr marL="457200" indent="-457200">
              <a:lnSpc>
                <a:spcPct val="15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dirty="0"/>
              <a:t>Grundlegende Konzepte in Excel und Python vergleichen</a:t>
            </a:r>
          </a:p>
          <a:p>
            <a:pPr>
              <a:lnSpc>
                <a:spcPct val="150000"/>
              </a:lnSpc>
              <a:buClr>
                <a:srgbClr val="74B43C"/>
              </a:buClr>
            </a:pP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AC2AB0-F51B-41A7-BD34-D20727DBC7F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00"/>
            <a:ext cx="592138" cy="482600"/>
          </a:xfrm>
          <a:prstGeom prst="rect">
            <a:avLst/>
          </a:prstGeom>
        </p:spPr>
        <p:txBody>
          <a:bodyPr/>
          <a:lstStyle/>
          <a:p>
            <a:fld id="{2BE3E7D0-AFF4-4D94-A246-907C7E53CBA0}" type="slidenum">
              <a:rPr lang="de-AT" smtClean="0"/>
              <a:pPr/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886944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CD241D-1E7B-89A8-15B9-3027219F5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Konditionale</a:t>
            </a:r>
            <a:r>
              <a:rPr lang="en-GB" dirty="0"/>
              <a:t> </a:t>
            </a:r>
            <a:r>
              <a:rPr lang="en-GB" dirty="0" err="1"/>
              <a:t>Bedinung</a:t>
            </a:r>
            <a:r>
              <a:rPr lang="en-GB" dirty="0"/>
              <a:t> - IF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166A61-7689-9D7C-E8D9-67D3258FD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6996"/>
            <a:ext cx="10515600" cy="4351338"/>
          </a:xfrm>
        </p:spPr>
        <p:txBody>
          <a:bodyPr/>
          <a:lstStyle/>
          <a:p>
            <a:r>
              <a:rPr lang="en-GB" dirty="0" err="1"/>
              <a:t>Logische</a:t>
            </a:r>
            <a:r>
              <a:rPr lang="en-GB" dirty="0"/>
              <a:t> </a:t>
            </a:r>
            <a:r>
              <a:rPr lang="en-GB" dirty="0" err="1"/>
              <a:t>Operatoren</a:t>
            </a:r>
            <a:r>
              <a:rPr lang="en-GB" dirty="0"/>
              <a:t> in Python: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A88806-6BF1-3CDC-F771-181CC3F210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00"/>
            <a:ext cx="592138" cy="482600"/>
          </a:xfrm>
          <a:prstGeom prst="rect">
            <a:avLst/>
          </a:prstGeom>
        </p:spPr>
        <p:txBody>
          <a:bodyPr/>
          <a:lstStyle/>
          <a:p>
            <a:fld id="{2BE3E7D0-AFF4-4D94-A246-907C7E53CBA0}" type="slidenum">
              <a:rPr lang="de-AT" smtClean="0"/>
              <a:pPr/>
              <a:t>30</a:t>
            </a:fld>
            <a:endParaRPr lang="de-AT" dirty="0"/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7BEB4C37-5AF0-4003-CC81-B347B20C9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019940"/>
              </p:ext>
            </p:extLst>
          </p:nvPr>
        </p:nvGraphicFramePr>
        <p:xfrm>
          <a:off x="1641582" y="2815594"/>
          <a:ext cx="8139416" cy="270745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545599499"/>
                    </a:ext>
                  </a:extLst>
                </a:gridCol>
                <a:gridCol w="4075416">
                  <a:extLst>
                    <a:ext uri="{9D8B030D-6E8A-4147-A177-3AD203B41FA5}">
                      <a16:colId xmlns:a16="http://schemas.microsoft.com/office/drawing/2014/main" val="3193227166"/>
                    </a:ext>
                  </a:extLst>
                </a:gridCol>
              </a:tblGrid>
              <a:tr h="4824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020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Gleichheit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a==b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120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Ungleich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a!=b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009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Kleiner /Kleiner </a:t>
                      </a:r>
                      <a:r>
                        <a:rPr lang="en-GB" dirty="0" err="1"/>
                        <a:t>gleich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a&lt;b / a&lt;=b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786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Größer</a:t>
                      </a:r>
                      <a:r>
                        <a:rPr lang="en-GB" dirty="0"/>
                        <a:t> / </a:t>
                      </a:r>
                      <a:r>
                        <a:rPr lang="en-GB" dirty="0" err="1"/>
                        <a:t>Größer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gleich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a&gt;b / a&gt;=b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354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Und-Operator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 &amp;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295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Oder-Operator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 |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125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229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D15EE19D-F5C4-9BAB-3EDA-91D2BCF10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x = 10</a:t>
            </a:r>
          </a:p>
          <a:p>
            <a:r>
              <a:rPr lang="en-GB" dirty="0">
                <a:solidFill>
                  <a:schemeClr val="bg1"/>
                </a:solidFill>
              </a:rPr>
              <a:t>if x &gt; 9:</a:t>
            </a:r>
          </a:p>
          <a:p>
            <a:r>
              <a:rPr lang="en-GB" dirty="0">
                <a:solidFill>
                  <a:schemeClr val="bg1"/>
                </a:solidFill>
              </a:rPr>
              <a:t>	print(‘x </a:t>
            </a:r>
            <a:r>
              <a:rPr lang="en-GB" dirty="0" err="1">
                <a:solidFill>
                  <a:schemeClr val="bg1"/>
                </a:solidFill>
              </a:rPr>
              <a:t>ist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groesser</a:t>
            </a:r>
            <a:r>
              <a:rPr lang="en-GB" dirty="0">
                <a:solidFill>
                  <a:schemeClr val="bg1"/>
                </a:solidFill>
              </a:rPr>
              <a:t> als 9’)</a:t>
            </a:r>
          </a:p>
          <a:p>
            <a:r>
              <a:rPr lang="en-GB" dirty="0">
                <a:solidFill>
                  <a:schemeClr val="bg1"/>
                </a:solidFill>
              </a:rPr>
              <a:t>else:</a:t>
            </a:r>
          </a:p>
          <a:p>
            <a:r>
              <a:rPr lang="en-GB" dirty="0">
                <a:solidFill>
                  <a:schemeClr val="bg1"/>
                </a:solidFill>
              </a:rPr>
              <a:t>	print(‘x </a:t>
            </a:r>
            <a:r>
              <a:rPr lang="en-GB" dirty="0" err="1">
                <a:solidFill>
                  <a:schemeClr val="bg1"/>
                </a:solidFill>
              </a:rPr>
              <a:t>ist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kleiner</a:t>
            </a:r>
            <a:r>
              <a:rPr lang="en-GB" dirty="0">
                <a:solidFill>
                  <a:schemeClr val="bg1"/>
                </a:solidFill>
              </a:rPr>
              <a:t> als 9’)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436F93-E9DE-75CE-7CDF-E961574AD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/>
              <a:t>if </a:t>
            </a:r>
            <a:r>
              <a:rPr lang="en-GB" dirty="0" err="1"/>
              <a:t>Bedingung</a:t>
            </a:r>
            <a:r>
              <a:rPr lang="en-GB" dirty="0"/>
              <a:t>:</a:t>
            </a:r>
          </a:p>
          <a:p>
            <a:r>
              <a:rPr lang="en-GB" b="1" dirty="0">
                <a:solidFill>
                  <a:srgbClr val="74B43C"/>
                </a:solidFill>
              </a:rPr>
              <a:t>	</a:t>
            </a:r>
            <a:r>
              <a:rPr lang="en-GB" b="1" dirty="0" err="1">
                <a:solidFill>
                  <a:srgbClr val="74B43C"/>
                </a:solidFill>
              </a:rPr>
              <a:t>Wahr</a:t>
            </a:r>
            <a:r>
              <a:rPr lang="en-GB" b="1" dirty="0">
                <a:solidFill>
                  <a:srgbClr val="74B43C"/>
                </a:solidFill>
              </a:rPr>
              <a:t>-Block</a:t>
            </a:r>
          </a:p>
          <a:p>
            <a:r>
              <a:rPr lang="en-GB" b="1" dirty="0">
                <a:solidFill>
                  <a:srgbClr val="74B43C"/>
                </a:solidFill>
              </a:rPr>
              <a:t>	Alle </a:t>
            </a:r>
            <a:r>
              <a:rPr lang="en-GB" b="1" dirty="0" err="1">
                <a:solidFill>
                  <a:srgbClr val="74B43C"/>
                </a:solidFill>
              </a:rPr>
              <a:t>Anweisungen</a:t>
            </a:r>
            <a:r>
              <a:rPr lang="en-GB" b="1" dirty="0">
                <a:solidFill>
                  <a:srgbClr val="74B43C"/>
                </a:solidFill>
              </a:rPr>
              <a:t> </a:t>
            </a:r>
            <a:r>
              <a:rPr lang="en-GB" b="1" dirty="0" err="1">
                <a:solidFill>
                  <a:srgbClr val="74B43C"/>
                </a:solidFill>
              </a:rPr>
              <a:t>werden</a:t>
            </a:r>
            <a:r>
              <a:rPr lang="en-GB" b="1" dirty="0">
                <a:solidFill>
                  <a:srgbClr val="74B43C"/>
                </a:solidFill>
              </a:rPr>
              <a:t> 	</a:t>
            </a:r>
            <a:r>
              <a:rPr lang="en-GB" b="1" dirty="0" err="1">
                <a:solidFill>
                  <a:srgbClr val="74B43C"/>
                </a:solidFill>
              </a:rPr>
              <a:t>ausgeführt</a:t>
            </a:r>
            <a:r>
              <a:rPr lang="en-GB" b="1" dirty="0">
                <a:solidFill>
                  <a:srgbClr val="74B43C"/>
                </a:solidFill>
              </a:rPr>
              <a:t>, </a:t>
            </a:r>
            <a:r>
              <a:rPr lang="en-GB" b="1" dirty="0" err="1">
                <a:solidFill>
                  <a:srgbClr val="74B43C"/>
                </a:solidFill>
              </a:rPr>
              <a:t>wenn</a:t>
            </a:r>
            <a:r>
              <a:rPr lang="en-GB" b="1" dirty="0">
                <a:solidFill>
                  <a:srgbClr val="74B43C"/>
                </a:solidFill>
              </a:rPr>
              <a:t> die 	</a:t>
            </a:r>
            <a:r>
              <a:rPr lang="en-GB" b="1" dirty="0" err="1">
                <a:solidFill>
                  <a:srgbClr val="74B43C"/>
                </a:solidFill>
              </a:rPr>
              <a:t>Bedingung</a:t>
            </a:r>
            <a:r>
              <a:rPr lang="en-GB" b="1" dirty="0">
                <a:solidFill>
                  <a:srgbClr val="74B43C"/>
                </a:solidFill>
              </a:rPr>
              <a:t> </a:t>
            </a:r>
            <a:r>
              <a:rPr lang="en-GB" b="1" dirty="0" err="1">
                <a:solidFill>
                  <a:srgbClr val="74B43C"/>
                </a:solidFill>
              </a:rPr>
              <a:t>wahr</a:t>
            </a:r>
            <a:r>
              <a:rPr lang="en-GB" b="1" dirty="0">
                <a:solidFill>
                  <a:srgbClr val="74B43C"/>
                </a:solidFill>
              </a:rPr>
              <a:t> </a:t>
            </a:r>
            <a:r>
              <a:rPr lang="en-GB" b="1" dirty="0" err="1">
                <a:solidFill>
                  <a:srgbClr val="74B43C"/>
                </a:solidFill>
              </a:rPr>
              <a:t>ist</a:t>
            </a:r>
            <a:r>
              <a:rPr lang="en-GB" b="1" dirty="0">
                <a:solidFill>
                  <a:srgbClr val="74B43C"/>
                </a:solidFill>
              </a:rPr>
              <a:t>.</a:t>
            </a:r>
          </a:p>
          <a:p>
            <a:r>
              <a:rPr lang="en-GB" dirty="0"/>
              <a:t>else:</a:t>
            </a:r>
          </a:p>
          <a:p>
            <a:r>
              <a:rPr lang="en-GB" b="1" dirty="0">
                <a:solidFill>
                  <a:srgbClr val="C00000"/>
                </a:solidFill>
              </a:rPr>
              <a:t>	</a:t>
            </a:r>
            <a:r>
              <a:rPr lang="en-GB" b="1" dirty="0" err="1">
                <a:solidFill>
                  <a:srgbClr val="C00000"/>
                </a:solidFill>
              </a:rPr>
              <a:t>Falsch</a:t>
            </a:r>
            <a:r>
              <a:rPr lang="en-GB" b="1" dirty="0">
                <a:solidFill>
                  <a:srgbClr val="C00000"/>
                </a:solidFill>
              </a:rPr>
              <a:t>-Block</a:t>
            </a:r>
          </a:p>
          <a:p>
            <a:r>
              <a:rPr lang="en-GB" b="1" dirty="0">
                <a:solidFill>
                  <a:srgbClr val="C00000"/>
                </a:solidFill>
              </a:rPr>
              <a:t>	</a:t>
            </a:r>
            <a:r>
              <a:rPr lang="en-GB" b="1" dirty="0" err="1">
                <a:solidFill>
                  <a:srgbClr val="C00000"/>
                </a:solidFill>
              </a:rPr>
              <a:t>Hier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können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weitere</a:t>
            </a:r>
            <a:r>
              <a:rPr lang="en-GB" b="1" dirty="0">
                <a:solidFill>
                  <a:srgbClr val="C00000"/>
                </a:solidFill>
              </a:rPr>
              <a:t> 	</a:t>
            </a:r>
            <a:r>
              <a:rPr lang="en-GB" b="1" dirty="0" err="1">
                <a:solidFill>
                  <a:srgbClr val="C00000"/>
                </a:solidFill>
              </a:rPr>
              <a:t>Anweisungen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stehen</a:t>
            </a:r>
            <a:r>
              <a:rPr lang="en-GB" b="1" dirty="0">
                <a:solidFill>
                  <a:srgbClr val="C00000"/>
                </a:solidFill>
              </a:rPr>
              <a:t>, </a:t>
            </a:r>
            <a:r>
              <a:rPr lang="en-GB" b="1" dirty="0" err="1">
                <a:solidFill>
                  <a:srgbClr val="C00000"/>
                </a:solidFill>
              </a:rPr>
              <a:t>wenn</a:t>
            </a:r>
            <a:r>
              <a:rPr lang="en-GB" b="1" dirty="0">
                <a:solidFill>
                  <a:srgbClr val="C00000"/>
                </a:solidFill>
              </a:rPr>
              <a:t> die 	</a:t>
            </a:r>
            <a:r>
              <a:rPr lang="en-GB" b="1" dirty="0" err="1">
                <a:solidFill>
                  <a:srgbClr val="C00000"/>
                </a:solidFill>
              </a:rPr>
              <a:t>Bedingung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falsch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ist</a:t>
            </a:r>
            <a:r>
              <a:rPr lang="en-GB" b="1" dirty="0">
                <a:solidFill>
                  <a:srgbClr val="C00000"/>
                </a:solidFill>
              </a:rPr>
              <a:t>.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A605399-BA32-12CF-20AE-8FF029F35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E7D0-AFF4-4D94-A246-907C7E53CBA0}" type="slidenum">
              <a:rPr lang="de-AT" smtClean="0"/>
              <a:t>31</a:t>
            </a:fld>
            <a:endParaRPr lang="de-AT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2D71AA0A-9663-C8E7-A72A-BB06DD671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IF-</a:t>
            </a:r>
            <a:r>
              <a:rPr lang="en-GB" dirty="0" err="1"/>
              <a:t>Anweisung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6922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127C30-1585-01BB-C56F-CDA2EEAA46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Module in Python</a:t>
            </a:r>
          </a:p>
        </p:txBody>
      </p:sp>
    </p:spTree>
    <p:extLst>
      <p:ext uri="{BB962C8B-B14F-4D97-AF65-F5344CB8AC3E}">
        <p14:creationId xmlns:p14="http://schemas.microsoft.com/office/powerpoint/2010/main" val="2618071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FE0974-9B54-40C0-ABFF-DBFF3104E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Module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8B6162-FCFC-4BC1-96A4-80B6F492C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dirty="0"/>
              <a:t>Über Module können zusätzliche Funktionalitäten und Funktionen eingebunden werden.</a:t>
            </a:r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Diese müssen zu Beginn der Session geladen werden…</a:t>
            </a:r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… sie müssen allerdings nur einmal installiert werden!</a:t>
            </a:r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Es können auch nur einzelne Funktionalitäten aus Modulen geladen werden.</a:t>
            </a:r>
          </a:p>
          <a:p>
            <a:pPr>
              <a:buClr>
                <a:srgbClr val="74B43C"/>
              </a:buClr>
            </a:pPr>
            <a:r>
              <a:rPr lang="de-DE" b="1" dirty="0">
                <a:sym typeface="Wingdings" panose="05000000000000000000" pitchFamily="2" charset="2"/>
              </a:rPr>
              <a:t>Beispiele:</a:t>
            </a:r>
          </a:p>
          <a:p>
            <a:pPr>
              <a:buClr>
                <a:srgbClr val="74B43C"/>
              </a:buClr>
            </a:pPr>
            <a:r>
              <a:rPr lang="de-DE" dirty="0">
                <a:sym typeface="Wingdings" panose="05000000000000000000" pitchFamily="2" charset="2"/>
              </a:rPr>
              <a:t>	</a:t>
            </a:r>
            <a:r>
              <a:rPr lang="de-DE" dirty="0" err="1">
                <a:sym typeface="Wingdings" panose="05000000000000000000" pitchFamily="2" charset="2"/>
              </a:rPr>
              <a:t>import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numpy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as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np</a:t>
            </a:r>
            <a:endParaRPr lang="de-DE" dirty="0">
              <a:sym typeface="Wingdings" panose="05000000000000000000" pitchFamily="2" charset="2"/>
            </a:endParaRPr>
          </a:p>
          <a:p>
            <a:pPr>
              <a:buClr>
                <a:srgbClr val="74B43C"/>
              </a:buClr>
            </a:pPr>
            <a:r>
              <a:rPr lang="de-DE" dirty="0">
                <a:sym typeface="Wingdings" panose="05000000000000000000" pitchFamily="2" charset="2"/>
              </a:rPr>
              <a:t>	</a:t>
            </a:r>
            <a:r>
              <a:rPr lang="de-DE" dirty="0" err="1">
                <a:sym typeface="Wingdings" panose="05000000000000000000" pitchFamily="2" charset="2"/>
              </a:rPr>
              <a:t>import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pandas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as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pd</a:t>
            </a:r>
            <a:endParaRPr lang="de-DE" dirty="0">
              <a:sym typeface="Wingdings" panose="05000000000000000000" pitchFamily="2" charset="2"/>
            </a:endParaRPr>
          </a:p>
          <a:p>
            <a:pPr>
              <a:buClr>
                <a:srgbClr val="74B43C"/>
              </a:buClr>
            </a:pPr>
            <a:r>
              <a:rPr lang="de-DE" dirty="0">
                <a:sym typeface="Wingdings" panose="05000000000000000000" pitchFamily="2" charset="2"/>
              </a:rPr>
              <a:t>	</a:t>
            </a:r>
            <a:r>
              <a:rPr lang="de-DE" dirty="0" err="1">
                <a:sym typeface="Wingdings" panose="05000000000000000000" pitchFamily="2" charset="2"/>
              </a:rPr>
              <a:t>from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scipy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import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linalg</a:t>
            </a:r>
            <a:endParaRPr lang="de-DE" dirty="0">
              <a:sym typeface="Wingdings" panose="05000000000000000000" pitchFamily="2" charset="2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984105-F826-4385-A040-E81F81E410E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00"/>
            <a:ext cx="592138" cy="482600"/>
          </a:xfrm>
          <a:prstGeom prst="rect">
            <a:avLst/>
          </a:prstGeom>
        </p:spPr>
        <p:txBody>
          <a:bodyPr/>
          <a:lstStyle/>
          <a:p>
            <a:fld id="{2BE3E7D0-AFF4-4D94-A246-907C7E53CBA0}" type="slidenum">
              <a:rPr lang="de-AT" smtClean="0"/>
              <a:pPr/>
              <a:t>33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901199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34A74-236A-465D-9E89-0CB8C02F8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Ein paar wichtige Packages &amp; Module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8CB55F-BDEC-471E-BBFD-FA150E65E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b="1" dirty="0" err="1"/>
              <a:t>Numpy</a:t>
            </a:r>
            <a:r>
              <a:rPr lang="en-GB" dirty="0"/>
              <a:t>: (</a:t>
            </a:r>
            <a:r>
              <a:rPr lang="en-GB" dirty="0" err="1"/>
              <a:t>effizientes</a:t>
            </a:r>
            <a:r>
              <a:rPr lang="en-GB" dirty="0"/>
              <a:t>!) </a:t>
            </a:r>
            <a:r>
              <a:rPr lang="en-GB" dirty="0" err="1"/>
              <a:t>Rechnen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Vektoren</a:t>
            </a:r>
            <a:r>
              <a:rPr lang="en-GB" dirty="0"/>
              <a:t> und </a:t>
            </a:r>
            <a:r>
              <a:rPr lang="en-GB" dirty="0" err="1"/>
              <a:t>Matrizen</a:t>
            </a:r>
            <a:endParaRPr lang="en-GB" dirty="0"/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b="1" dirty="0"/>
              <a:t>Pandas</a:t>
            </a:r>
            <a:r>
              <a:rPr lang="en-GB" dirty="0"/>
              <a:t>: </a:t>
            </a:r>
            <a:r>
              <a:rPr lang="en-GB" dirty="0" err="1"/>
              <a:t>Arbeiten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Dataframes</a:t>
            </a:r>
            <a:r>
              <a:rPr lang="en-GB" dirty="0"/>
              <a:t> (</a:t>
            </a:r>
            <a:r>
              <a:rPr lang="en-GB" dirty="0" err="1"/>
              <a:t>Datenstrukturen</a:t>
            </a:r>
            <a:r>
              <a:rPr lang="en-GB" dirty="0"/>
              <a:t> und Analyse)</a:t>
            </a:r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b="1" dirty="0"/>
              <a:t>Matplotlib</a:t>
            </a:r>
            <a:r>
              <a:rPr lang="en-GB" dirty="0"/>
              <a:t>: Bibliothek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Erstellung</a:t>
            </a:r>
            <a:r>
              <a:rPr lang="en-GB" dirty="0"/>
              <a:t> von Plots. </a:t>
            </a:r>
            <a:r>
              <a:rPr lang="en-GB" dirty="0" err="1"/>
              <a:t>Ist</a:t>
            </a:r>
            <a:r>
              <a:rPr lang="en-GB" dirty="0"/>
              <a:t> den Plots in </a:t>
            </a:r>
            <a:r>
              <a:rPr lang="en-GB" dirty="0" err="1"/>
              <a:t>Matlab</a:t>
            </a:r>
            <a:r>
              <a:rPr lang="en-GB" dirty="0"/>
              <a:t> </a:t>
            </a:r>
            <a:r>
              <a:rPr lang="en-GB" dirty="0" err="1"/>
              <a:t>nachgebaut</a:t>
            </a:r>
            <a:endParaRPr lang="en-GB" dirty="0"/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b="1" dirty="0" err="1"/>
              <a:t>Scipy</a:t>
            </a:r>
            <a:r>
              <a:rPr lang="en-GB" dirty="0"/>
              <a:t>: Bibliothek </a:t>
            </a:r>
            <a:r>
              <a:rPr lang="en-GB" dirty="0" err="1"/>
              <a:t>für</a:t>
            </a:r>
            <a:r>
              <a:rPr lang="en-GB" dirty="0"/>
              <a:t> Scientific Computing</a:t>
            </a:r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0514D2D-C791-48F7-8453-EEED537718D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00"/>
            <a:ext cx="592138" cy="482600"/>
          </a:xfrm>
          <a:prstGeom prst="rect">
            <a:avLst/>
          </a:prstGeom>
        </p:spPr>
        <p:txBody>
          <a:bodyPr/>
          <a:lstStyle/>
          <a:p>
            <a:fld id="{2BE3E7D0-AFF4-4D94-A246-907C7E53CBA0}" type="slidenum">
              <a:rPr lang="de-AT" smtClean="0"/>
              <a:pPr/>
              <a:t>34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525241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E78AEF-D664-D356-709D-94EBCF89C2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Indexierung</a:t>
            </a:r>
            <a:r>
              <a:rPr lang="en-GB" dirty="0"/>
              <a:t> in Pandas</a:t>
            </a:r>
          </a:p>
        </p:txBody>
      </p:sp>
    </p:spTree>
    <p:extLst>
      <p:ext uri="{BB962C8B-B14F-4D97-AF65-F5344CB8AC3E}">
        <p14:creationId xmlns:p14="http://schemas.microsoft.com/office/powerpoint/2010/main" val="42542115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29F129-0494-585B-6A55-1DDFF25FC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Filterung</a:t>
            </a:r>
            <a:r>
              <a:rPr lang="en-GB" dirty="0"/>
              <a:t> </a:t>
            </a:r>
            <a:r>
              <a:rPr lang="en-GB" dirty="0" err="1"/>
              <a:t>eines</a:t>
            </a:r>
            <a:r>
              <a:rPr lang="en-GB" dirty="0"/>
              <a:t> Pandas </a:t>
            </a:r>
            <a:r>
              <a:rPr lang="en-GB" dirty="0" err="1"/>
              <a:t>DataFrames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3E3C0C-0A65-104A-581A-88BAF6248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Wir</a:t>
            </a:r>
            <a:r>
              <a:rPr lang="en-GB" dirty="0"/>
              <a:t> </a:t>
            </a:r>
            <a:r>
              <a:rPr lang="en-GB" dirty="0" err="1"/>
              <a:t>können</a:t>
            </a:r>
            <a:r>
              <a:rPr lang="en-GB" dirty="0"/>
              <a:t> die </a:t>
            </a:r>
            <a:r>
              <a:rPr lang="en-GB" dirty="0" err="1"/>
              <a:t>Informationen</a:t>
            </a:r>
            <a:r>
              <a:rPr lang="en-GB" dirty="0"/>
              <a:t> </a:t>
            </a:r>
            <a:r>
              <a:rPr lang="en-GB" dirty="0" err="1"/>
              <a:t>basierend</a:t>
            </a:r>
            <a:r>
              <a:rPr lang="en-GB" dirty="0"/>
              <a:t> auf </a:t>
            </a:r>
            <a:r>
              <a:rPr lang="en-GB" dirty="0" err="1"/>
              <a:t>verschiedenen</a:t>
            </a:r>
            <a:r>
              <a:rPr lang="en-GB" dirty="0"/>
              <a:t> </a:t>
            </a:r>
            <a:r>
              <a:rPr lang="en-GB" dirty="0" err="1"/>
              <a:t>Faktoren</a:t>
            </a:r>
            <a:r>
              <a:rPr lang="en-GB" dirty="0"/>
              <a:t> </a:t>
            </a:r>
            <a:r>
              <a:rPr lang="en-GB" dirty="0" err="1"/>
              <a:t>filtern</a:t>
            </a:r>
            <a:r>
              <a:rPr lang="en-GB" dirty="0"/>
              <a:t> </a:t>
            </a:r>
            <a:r>
              <a:rPr lang="en-GB" dirty="0" err="1"/>
              <a:t>basierend</a:t>
            </a:r>
            <a:r>
              <a:rPr lang="en-GB" dirty="0"/>
              <a:t> auf</a:t>
            </a:r>
            <a:endParaRPr lang="en-US" b="1" i="0" dirty="0">
              <a:solidFill>
                <a:srgbClr val="273239"/>
              </a:solidFill>
              <a:effectLst/>
              <a:latin typeface="urw-din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rgbClr val="273239"/>
                </a:solidFill>
                <a:latin typeface="urw-din"/>
              </a:rPr>
              <a:t>Konditionen</a:t>
            </a:r>
            <a:endParaRPr lang="en-US" b="1" dirty="0">
              <a:solidFill>
                <a:srgbClr val="273239"/>
              </a:solidFill>
              <a:latin typeface="urw-din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rgbClr val="273239"/>
                </a:solidFill>
                <a:latin typeface="urw-din"/>
              </a:rPr>
              <a:t>Zeilen</a:t>
            </a:r>
            <a:r>
              <a:rPr lang="en-US" b="1" dirty="0">
                <a:solidFill>
                  <a:srgbClr val="273239"/>
                </a:solidFill>
                <a:latin typeface="urw-din"/>
              </a:rPr>
              <a:t>-/</a:t>
            </a:r>
            <a:r>
              <a:rPr lang="en-US" b="1" dirty="0" err="1">
                <a:solidFill>
                  <a:srgbClr val="273239"/>
                </a:solidFill>
                <a:latin typeface="urw-din"/>
              </a:rPr>
              <a:t>Spaltenindex</a:t>
            </a:r>
            <a:endParaRPr lang="en-US" b="1" dirty="0">
              <a:solidFill>
                <a:srgbClr val="273239"/>
              </a:solidFill>
              <a:latin typeface="urw-din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rgbClr val="273239"/>
                </a:solidFill>
                <a:latin typeface="urw-din"/>
              </a:rPr>
              <a:t>Spaltennamen</a:t>
            </a:r>
            <a:endParaRPr lang="en-US" b="1" dirty="0">
              <a:solidFill>
                <a:srgbClr val="273239"/>
              </a:solidFill>
              <a:latin typeface="urw-din"/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>
              <a:solidFill>
                <a:srgbClr val="273239"/>
              </a:solidFill>
              <a:latin typeface="urw-din"/>
            </a:endParaRPr>
          </a:p>
          <a:p>
            <a:r>
              <a:rPr lang="en-US" b="1" dirty="0">
                <a:solidFill>
                  <a:srgbClr val="273239"/>
                </a:solidFill>
                <a:latin typeface="urw-din"/>
              </a:rPr>
              <a:t>WICHTIG: </a:t>
            </a:r>
            <a:r>
              <a:rPr lang="en-US" dirty="0"/>
              <a:t>Die </a:t>
            </a:r>
            <a:r>
              <a:rPr lang="en-US" dirty="0" err="1"/>
              <a:t>Indexierung</a:t>
            </a:r>
            <a:r>
              <a:rPr lang="en-US" dirty="0"/>
              <a:t> </a:t>
            </a:r>
            <a:r>
              <a:rPr lang="en-US" dirty="0" err="1"/>
              <a:t>beginnt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0!</a:t>
            </a:r>
          </a:p>
          <a:p>
            <a:endParaRPr lang="en-US" b="1" dirty="0">
              <a:solidFill>
                <a:srgbClr val="273239"/>
              </a:solidFill>
              <a:latin typeface="urw-din"/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>
              <a:solidFill>
                <a:srgbClr val="273239"/>
              </a:solidFill>
              <a:latin typeface="urw-din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1945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E16972-939C-EF5A-896E-62D3FE6C2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Unterschied</a:t>
            </a:r>
            <a:r>
              <a:rPr lang="en-GB" dirty="0"/>
              <a:t> </a:t>
            </a:r>
            <a:r>
              <a:rPr lang="en-GB" dirty="0" err="1"/>
              <a:t>loc</a:t>
            </a:r>
            <a:r>
              <a:rPr lang="en-GB" dirty="0"/>
              <a:t> vs. </a:t>
            </a:r>
            <a:r>
              <a:rPr lang="en-GB" dirty="0" err="1"/>
              <a:t>iloc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6BE6D2-A327-5587-6178-D777961F9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b="1" dirty="0"/>
              <a:t>loc</a:t>
            </a:r>
            <a:r>
              <a:rPr lang="en-US" dirty="0"/>
              <a:t> </a:t>
            </a:r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/>
              <a:t>Spaltennamen</a:t>
            </a:r>
            <a:r>
              <a:rPr lang="en-US" dirty="0"/>
              <a:t> </a:t>
            </a:r>
            <a:r>
              <a:rPr lang="en-US" dirty="0" err="1"/>
              <a:t>direkt</a:t>
            </a:r>
            <a:r>
              <a:rPr lang="en-US" dirty="0"/>
              <a:t> </a:t>
            </a:r>
            <a:r>
              <a:rPr lang="en-US" dirty="0" err="1"/>
              <a:t>ansprechen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err="1"/>
              <a:t>iloc</a:t>
            </a:r>
            <a:r>
              <a:rPr lang="en-US" dirty="0"/>
              <a:t> </a:t>
            </a:r>
            <a:r>
              <a:rPr lang="en-US" dirty="0" err="1"/>
              <a:t>gibt</a:t>
            </a:r>
            <a:r>
              <a:rPr lang="en-US" dirty="0"/>
              <a:t> </a:t>
            </a:r>
            <a:r>
              <a:rPr lang="en-US" dirty="0" err="1"/>
              <a:t>Zeilen</a:t>
            </a:r>
            <a:r>
              <a:rPr lang="en-US" dirty="0"/>
              <a:t> (</a:t>
            </a:r>
            <a:r>
              <a:rPr lang="en-US" dirty="0" err="1"/>
              <a:t>oder</a:t>
            </a:r>
            <a:r>
              <a:rPr lang="en-US" dirty="0"/>
              <a:t> </a:t>
            </a:r>
            <a:r>
              <a:rPr lang="en-US" dirty="0" err="1"/>
              <a:t>Spalten</a:t>
            </a:r>
            <a:r>
              <a:rPr lang="en-US" dirty="0"/>
              <a:t>) an </a:t>
            </a:r>
            <a:r>
              <a:rPr lang="en-US" dirty="0" err="1"/>
              <a:t>einer</a:t>
            </a:r>
            <a:r>
              <a:rPr lang="en-US" dirty="0"/>
              <a:t> </a:t>
            </a:r>
            <a:r>
              <a:rPr lang="en-US" dirty="0" err="1"/>
              <a:t>bestimmten</a:t>
            </a:r>
            <a:r>
              <a:rPr lang="en-US" dirty="0"/>
              <a:t> Position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gegebenen</a:t>
            </a:r>
            <a:r>
              <a:rPr lang="en-US" dirty="0"/>
              <a:t> Index </a:t>
            </a:r>
            <a:r>
              <a:rPr lang="en-US" dirty="0" err="1"/>
              <a:t>zurück</a:t>
            </a:r>
            <a:r>
              <a:rPr lang="en-US" dirty="0"/>
              <a:t> (</a:t>
            </a:r>
            <a:r>
              <a:rPr lang="en-US" dirty="0" err="1"/>
              <a:t>erlaubt</a:t>
            </a:r>
            <a:r>
              <a:rPr lang="en-US" dirty="0"/>
              <a:t> </a:t>
            </a:r>
            <a:r>
              <a:rPr lang="en-US" dirty="0" err="1"/>
              <a:t>nur</a:t>
            </a:r>
            <a:r>
              <a:rPr lang="en-US" dirty="0"/>
              <a:t> Integer (also </a:t>
            </a:r>
            <a:r>
              <a:rPr lang="en-US" dirty="0" err="1"/>
              <a:t>ganzzahlige</a:t>
            </a:r>
            <a:r>
              <a:rPr lang="en-US" dirty="0"/>
              <a:t> </a:t>
            </a:r>
            <a:r>
              <a:rPr lang="en-US" dirty="0" err="1"/>
              <a:t>Werte</a:t>
            </a:r>
            <a:r>
              <a:rPr lang="en-US" dirty="0"/>
              <a:t>) als Input, </a:t>
            </a:r>
            <a:r>
              <a:rPr lang="en-US" dirty="0" err="1"/>
              <a:t>keine</a:t>
            </a:r>
            <a:r>
              <a:rPr lang="en-US" dirty="0"/>
              <a:t> Strings (also </a:t>
            </a:r>
            <a:r>
              <a:rPr lang="en-US" dirty="0" err="1"/>
              <a:t>Buchstabenketten</a:t>
            </a:r>
            <a:r>
              <a:rPr lang="en-US" dirty="0"/>
              <a:t>/</a:t>
            </a:r>
            <a:r>
              <a:rPr lang="en-US" dirty="0" err="1"/>
              <a:t>Wörter</a:t>
            </a:r>
            <a:r>
              <a:rPr lang="en-US" dirty="0"/>
              <a:t>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1518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6EF64F-B412-27C7-6E79-730FD1AFB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AUFGABE: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CEC27DBA-B34E-6852-A538-F5A16FB7C4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1165" y="2039857"/>
            <a:ext cx="8410575" cy="3638550"/>
          </a:xfr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8AC0F5D-7DD5-8F26-2BB8-1C3B0B427E7F}"/>
              </a:ext>
            </a:extLst>
          </p:cNvPr>
          <p:cNvSpPr txBox="1"/>
          <p:nvPr/>
        </p:nvSpPr>
        <p:spPr>
          <a:xfrm>
            <a:off x="961053" y="1492898"/>
            <a:ext cx="9237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Gegeben</a:t>
            </a:r>
            <a:r>
              <a:rPr lang="en-GB" dirty="0"/>
              <a:t> sei der </a:t>
            </a:r>
            <a:r>
              <a:rPr lang="en-GB" dirty="0" err="1"/>
              <a:t>folgeden</a:t>
            </a:r>
            <a:r>
              <a:rPr lang="en-GB" dirty="0"/>
              <a:t> </a:t>
            </a:r>
            <a:r>
              <a:rPr lang="en-GB" dirty="0" err="1"/>
              <a:t>Datensatz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dem</a:t>
            </a:r>
            <a:r>
              <a:rPr lang="en-GB" dirty="0"/>
              <a:t> </a:t>
            </a:r>
            <a:r>
              <a:rPr lang="en-GB" dirty="0" err="1"/>
              <a:t>Namen</a:t>
            </a:r>
            <a:r>
              <a:rPr lang="en-GB" dirty="0"/>
              <a:t> </a:t>
            </a:r>
            <a:r>
              <a:rPr lang="en-GB" dirty="0" err="1"/>
              <a:t>imbd_rating</a:t>
            </a:r>
            <a:r>
              <a:rPr lang="en-GB" dirty="0"/>
              <a:t>: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5663B60-C172-2D25-575E-03F1DDE327AC}"/>
              </a:ext>
            </a:extLst>
          </p:cNvPr>
          <p:cNvSpPr txBox="1"/>
          <p:nvPr/>
        </p:nvSpPr>
        <p:spPr>
          <a:xfrm>
            <a:off x="838200" y="6027576"/>
            <a:ext cx="9061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Welche</a:t>
            </a:r>
            <a:r>
              <a:rPr lang="en-GB" dirty="0"/>
              <a:t> </a:t>
            </a:r>
            <a:r>
              <a:rPr lang="en-GB" dirty="0" err="1"/>
              <a:t>Ausgabe</a:t>
            </a:r>
            <a:r>
              <a:rPr lang="en-GB" dirty="0"/>
              <a:t> hat der </a:t>
            </a:r>
            <a:r>
              <a:rPr lang="en-GB" dirty="0" err="1"/>
              <a:t>Befehl</a:t>
            </a:r>
            <a:r>
              <a:rPr lang="en-GB" dirty="0"/>
              <a:t>: </a:t>
            </a:r>
            <a:r>
              <a:rPr lang="en-GB" dirty="0" err="1"/>
              <a:t>imbd_rating.iloc</a:t>
            </a:r>
            <a:r>
              <a:rPr lang="en-GB" dirty="0"/>
              <a:t>[4:6, 4:6]?</a:t>
            </a:r>
          </a:p>
        </p:txBody>
      </p:sp>
    </p:spTree>
    <p:extLst>
      <p:ext uri="{BB962C8B-B14F-4D97-AF65-F5344CB8AC3E}">
        <p14:creationId xmlns:p14="http://schemas.microsoft.com/office/powerpoint/2010/main" val="1590041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45B629-8D07-A69C-5628-AB9F432AAF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Wiederholung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76749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4C50FC-0925-416C-81D4-30AE59E56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Überblick</a:t>
            </a:r>
            <a:r>
              <a:rPr lang="en-GB" dirty="0"/>
              <a:t> </a:t>
            </a:r>
            <a:r>
              <a:rPr lang="en-GB" dirty="0" err="1"/>
              <a:t>über</a:t>
            </a:r>
            <a:r>
              <a:rPr lang="en-GB" dirty="0"/>
              <a:t> den Workshop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42E900-E4E7-423A-8CFD-4DD836475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lnSpc>
                <a:spcPct val="11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AT" sz="2400" dirty="0"/>
              <a:t>Einführung in Python</a:t>
            </a:r>
          </a:p>
          <a:p>
            <a:pPr marL="457200" indent="-457200">
              <a:lnSpc>
                <a:spcPct val="11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AT" sz="2400" dirty="0"/>
              <a:t>Installation und Laden von Paketen</a:t>
            </a:r>
          </a:p>
          <a:p>
            <a:pPr marL="457200" indent="-457200">
              <a:lnSpc>
                <a:spcPct val="11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AT" sz="2400" dirty="0"/>
              <a:t>Listen in Python</a:t>
            </a:r>
          </a:p>
          <a:p>
            <a:pPr marL="457200" indent="-457200">
              <a:lnSpc>
                <a:spcPct val="11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AT" sz="2400" dirty="0"/>
              <a:t>FOR-LOOP</a:t>
            </a:r>
          </a:p>
          <a:p>
            <a:pPr marL="457200" indent="-457200">
              <a:lnSpc>
                <a:spcPct val="11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AT" sz="2400" dirty="0"/>
              <a:t>IF-Anweisung</a:t>
            </a:r>
          </a:p>
          <a:p>
            <a:pPr marL="457200" indent="-457200">
              <a:lnSpc>
                <a:spcPct val="11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AT" sz="2400" dirty="0"/>
              <a:t>Einführung in Pandas</a:t>
            </a:r>
          </a:p>
          <a:p>
            <a:pPr marL="457200" indent="-457200">
              <a:lnSpc>
                <a:spcPct val="11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AT" sz="2400" dirty="0"/>
              <a:t>Laden von Daten</a:t>
            </a:r>
          </a:p>
          <a:p>
            <a:pPr marL="457200" indent="-457200">
              <a:lnSpc>
                <a:spcPct val="11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AT" sz="2400" dirty="0"/>
              <a:t>Ersten Datenexploration</a:t>
            </a:r>
          </a:p>
          <a:p>
            <a:pPr marL="457200" indent="-457200">
              <a:lnSpc>
                <a:spcPct val="11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AT" sz="2400" dirty="0"/>
              <a:t>Indexierung</a:t>
            </a:r>
          </a:p>
          <a:p>
            <a:pPr marL="457200" indent="-457200">
              <a:lnSpc>
                <a:spcPct val="11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AT" sz="2400" dirty="0"/>
              <a:t>LOC </a:t>
            </a:r>
            <a:r>
              <a:rPr lang="de-AT" sz="2400" dirty="0" err="1"/>
              <a:t>vs</a:t>
            </a:r>
            <a:r>
              <a:rPr lang="de-AT" sz="2400" dirty="0"/>
              <a:t> ILOC</a:t>
            </a:r>
          </a:p>
          <a:p>
            <a:pPr marL="457200" indent="-457200">
              <a:lnSpc>
                <a:spcPct val="110000"/>
              </a:lnSpc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de-AT" sz="2400" dirty="0"/>
              <a:t>Sortierung und Ersetzen</a:t>
            </a:r>
          </a:p>
          <a:p>
            <a:pPr marL="457200" indent="-457200">
              <a:buClr>
                <a:srgbClr val="74B43C"/>
              </a:buCl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530510-9801-477D-9F64-5AC50B0CC39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00"/>
            <a:ext cx="592138" cy="482600"/>
          </a:xfrm>
          <a:prstGeom prst="rect">
            <a:avLst/>
          </a:prstGeom>
        </p:spPr>
        <p:txBody>
          <a:bodyPr/>
          <a:lstStyle/>
          <a:p>
            <a:fld id="{2BE3E7D0-AFF4-4D94-A246-907C7E53CBA0}" type="slidenum">
              <a:rPr lang="de-AT" smtClean="0"/>
              <a:pPr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79291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8650CC-F260-EAAB-CAB3-EB15AE4C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4642"/>
            <a:ext cx="10515600" cy="776807"/>
          </a:xfrm>
        </p:spPr>
        <p:txBody>
          <a:bodyPr/>
          <a:lstStyle/>
          <a:p>
            <a:r>
              <a:rPr lang="de-DE" dirty="0"/>
              <a:t>Excel – Python (Pandas)</a:t>
            </a:r>
            <a:endParaRPr lang="de-AT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D6DD4D81-A7E3-C0B3-9FCC-F2236CBA4DA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6028" y="1491449"/>
          <a:ext cx="10732361" cy="487117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39453">
                  <a:extLst>
                    <a:ext uri="{9D8B030D-6E8A-4147-A177-3AD203B41FA5}">
                      <a16:colId xmlns:a16="http://schemas.microsoft.com/office/drawing/2014/main" val="828468411"/>
                    </a:ext>
                  </a:extLst>
                </a:gridCol>
                <a:gridCol w="4451609">
                  <a:extLst>
                    <a:ext uri="{9D8B030D-6E8A-4147-A177-3AD203B41FA5}">
                      <a16:colId xmlns:a16="http://schemas.microsoft.com/office/drawing/2014/main" val="3538573675"/>
                    </a:ext>
                  </a:extLst>
                </a:gridCol>
                <a:gridCol w="3741299">
                  <a:extLst>
                    <a:ext uri="{9D8B030D-6E8A-4147-A177-3AD203B41FA5}">
                      <a16:colId xmlns:a16="http://schemas.microsoft.com/office/drawing/2014/main" val="59792847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Excel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Python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802548"/>
                  </a:ext>
                </a:extLst>
              </a:tr>
              <a:tr h="602214">
                <a:tc>
                  <a:txBody>
                    <a:bodyPr/>
                    <a:lstStyle/>
                    <a:p>
                      <a:r>
                        <a:rPr lang="de-DE" dirty="0"/>
                        <a:t>Math. Operationen,</a:t>
                      </a:r>
                    </a:p>
                    <a:p>
                      <a:r>
                        <a:rPr lang="de-DE" dirty="0"/>
                        <a:t>Wenn-Operationen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Braucht die alten Spalten und neue Funktion in jeder Zelle der neuen Spalte 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Elementweise, Spaltenweise oder Tabellenweise möglich, entweder als neue Instanz oder „</a:t>
                      </a:r>
                      <a:r>
                        <a:rPr lang="de-DE" sz="1600" dirty="0" err="1"/>
                        <a:t>inplace</a:t>
                      </a:r>
                      <a:r>
                        <a:rPr lang="de-DE" sz="1600" dirty="0"/>
                        <a:t>“ (siehe dann Anwendung)</a:t>
                      </a:r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835909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r>
                        <a:rPr lang="de-DE" dirty="0"/>
                        <a:t>Daten Summary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Leiste anklicken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i="1" dirty="0" err="1"/>
                        <a:t>df.describe</a:t>
                      </a:r>
                      <a:r>
                        <a:rPr lang="de-DE" i="1" dirty="0"/>
                        <a:t>()</a:t>
                      </a:r>
                      <a:endParaRPr lang="de-A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039971"/>
                  </a:ext>
                </a:extLst>
              </a:tr>
              <a:tr h="602214">
                <a:tc>
                  <a:txBody>
                    <a:bodyPr/>
                    <a:lstStyle/>
                    <a:p>
                      <a:r>
                        <a:rPr lang="de-DE" dirty="0"/>
                        <a:t>Daten verschieben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Ausschneiden, einfügen, auf Funktionen/Formeln achten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  </a:t>
                      </a:r>
                      <a:r>
                        <a:rPr lang="de-DE" i="1" dirty="0" err="1"/>
                        <a:t>merge</a:t>
                      </a:r>
                      <a:r>
                        <a:rPr lang="de-DE" i="1" dirty="0"/>
                        <a:t>()</a:t>
                      </a:r>
                      <a:r>
                        <a:rPr lang="de-DE" dirty="0"/>
                        <a:t>, </a:t>
                      </a:r>
                      <a:r>
                        <a:rPr lang="de-DE" i="1" dirty="0" err="1"/>
                        <a:t>concat</a:t>
                      </a:r>
                      <a:r>
                        <a:rPr lang="de-DE" i="1" dirty="0"/>
                        <a:t>()</a:t>
                      </a:r>
                    </a:p>
                    <a:p>
                      <a:r>
                        <a:rPr lang="de-DE" dirty="0"/>
                        <a:t>-  </a:t>
                      </a:r>
                      <a:r>
                        <a:rPr lang="de-DE" i="1" dirty="0" err="1"/>
                        <a:t>df.loc</a:t>
                      </a:r>
                      <a:r>
                        <a:rPr lang="de-DE" i="1" dirty="0"/>
                        <a:t>[-1] = </a:t>
                      </a:r>
                      <a:r>
                        <a:rPr lang="de-DE" i="1" dirty="0" err="1"/>
                        <a:t>df.loc</a:t>
                      </a:r>
                      <a:r>
                        <a:rPr lang="de-DE" i="1" dirty="0"/>
                        <a:t>[0]</a:t>
                      </a:r>
                    </a:p>
                    <a:p>
                      <a:r>
                        <a:rPr lang="de-DE" i="1" dirty="0"/>
                        <a:t>   </a:t>
                      </a:r>
                      <a:r>
                        <a:rPr lang="de-DE" i="1" dirty="0" err="1"/>
                        <a:t>df.drop</a:t>
                      </a:r>
                      <a:r>
                        <a:rPr lang="de-DE" i="1" dirty="0"/>
                        <a:t>(0, </a:t>
                      </a:r>
                      <a:r>
                        <a:rPr lang="de-DE" i="1" dirty="0" err="1"/>
                        <a:t>inplace</a:t>
                      </a:r>
                      <a:r>
                        <a:rPr lang="de-DE" i="1" dirty="0"/>
                        <a:t>=True)</a:t>
                      </a:r>
                      <a:endParaRPr lang="de-A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227455"/>
                  </a:ext>
                </a:extLst>
              </a:tr>
              <a:tr h="421097">
                <a:tc>
                  <a:txBody>
                    <a:bodyPr/>
                    <a:lstStyle/>
                    <a:p>
                      <a:r>
                        <a:rPr lang="de-DE" dirty="0"/>
                        <a:t>Text umschreiben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Zelle händisch umschreiben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df.iloc</a:t>
                      </a:r>
                      <a:r>
                        <a:rPr lang="de-DE" dirty="0"/>
                        <a:t>[</a:t>
                      </a:r>
                      <a:r>
                        <a:rPr lang="de-DE" dirty="0" err="1"/>
                        <a:t>i,j</a:t>
                      </a:r>
                      <a:r>
                        <a:rPr lang="de-DE" dirty="0"/>
                        <a:t>]: best. </a:t>
                      </a:r>
                      <a:r>
                        <a:rPr lang="de-DE" dirty="0" err="1"/>
                        <a:t>Elem</a:t>
                      </a:r>
                      <a:r>
                        <a:rPr lang="de-DE" dirty="0"/>
                        <a:t>. Zugreifen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025631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r>
                        <a:rPr lang="de-DE" dirty="0"/>
                        <a:t>Daten-Typ ändern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Schaltfläche (wenn überhaupt möglich)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i="1" dirty="0" err="1"/>
                        <a:t>df</a:t>
                      </a:r>
                      <a:r>
                        <a:rPr lang="de-DE" i="1" dirty="0"/>
                        <a:t>[COL].</a:t>
                      </a:r>
                      <a:r>
                        <a:rPr lang="de-DE" i="1" dirty="0" err="1"/>
                        <a:t>astype</a:t>
                      </a:r>
                      <a:r>
                        <a:rPr lang="de-DE" i="1" dirty="0"/>
                        <a:t>(&lt;TYP&gt;)</a:t>
                      </a:r>
                      <a:endParaRPr lang="de-A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282818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r>
                        <a:rPr lang="de-DE" dirty="0"/>
                        <a:t>Filtern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Schaltfläche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z.B.: </a:t>
                      </a:r>
                      <a:r>
                        <a:rPr lang="de-DE" i="1" dirty="0" err="1"/>
                        <a:t>df.loc</a:t>
                      </a:r>
                      <a:r>
                        <a:rPr lang="de-DE" i="1" dirty="0"/>
                        <a:t>[</a:t>
                      </a:r>
                      <a:r>
                        <a:rPr lang="de-DE" i="1" dirty="0" err="1"/>
                        <a:t>df.COL</a:t>
                      </a:r>
                      <a:r>
                        <a:rPr lang="de-DE" i="1" dirty="0"/>
                        <a:t> &gt; 100]</a:t>
                      </a:r>
                      <a:endParaRPr lang="de-A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754186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r>
                        <a:rPr lang="de-DE" dirty="0"/>
                        <a:t>Sortieren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Schaltfläche (oder neue Spalte)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z.B.: </a:t>
                      </a:r>
                      <a:r>
                        <a:rPr lang="de-DE" i="1" dirty="0" err="1"/>
                        <a:t>df.sort_values</a:t>
                      </a:r>
                      <a:r>
                        <a:rPr lang="de-DE" i="1" dirty="0"/>
                        <a:t>(</a:t>
                      </a:r>
                      <a:r>
                        <a:rPr lang="de-DE" i="1" dirty="0" err="1"/>
                        <a:t>by</a:t>
                      </a:r>
                      <a:r>
                        <a:rPr lang="de-DE" i="1" dirty="0"/>
                        <a:t>=</a:t>
                      </a:r>
                      <a:r>
                        <a:rPr lang="en-US" i="1" dirty="0"/>
                        <a:t>‘</a:t>
                      </a:r>
                      <a:r>
                        <a:rPr lang="de-DE" i="1" dirty="0"/>
                        <a:t>COL‘)</a:t>
                      </a:r>
                      <a:endParaRPr lang="de-A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682705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r>
                        <a:rPr lang="de-DE" dirty="0"/>
                        <a:t>Schnelles Visualisieren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Tabelle markieren, Schaltfläche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i="1" dirty="0" err="1"/>
                        <a:t>df</a:t>
                      </a:r>
                      <a:r>
                        <a:rPr lang="de-DE" i="1" dirty="0"/>
                        <a:t>. </a:t>
                      </a:r>
                      <a:r>
                        <a:rPr lang="en-US" i="1" dirty="0"/>
                        <a:t>plot(x=</a:t>
                      </a:r>
                      <a:r>
                        <a:rPr lang="en-US" i="1" dirty="0" err="1"/>
                        <a:t>idx</a:t>
                      </a:r>
                      <a:r>
                        <a:rPr lang="en-US" i="1" dirty="0"/>
                        <a:t>, y=[‘COL1', ‘COL2’],</a:t>
                      </a:r>
                      <a:br>
                        <a:rPr lang="en-US" i="1" dirty="0"/>
                      </a:br>
                      <a:r>
                        <a:rPr lang="en-US" i="1" dirty="0"/>
                        <a:t>                  kind=bar/hist/line/…)</a:t>
                      </a:r>
                      <a:endParaRPr lang="de-A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940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3005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8650CC-F260-EAAB-CAB3-EB15AE4C4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Excel – Python (Pandas)</a:t>
            </a:r>
            <a:endParaRPr lang="de-AT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D6DD4D81-A7E3-C0B3-9FCC-F2236CBA4D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884327"/>
              </p:ext>
            </p:extLst>
          </p:nvPr>
        </p:nvGraphicFramePr>
        <p:xfrm>
          <a:off x="401219" y="1648344"/>
          <a:ext cx="11210773" cy="46592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84555">
                  <a:extLst>
                    <a:ext uri="{9D8B030D-6E8A-4147-A177-3AD203B41FA5}">
                      <a16:colId xmlns:a16="http://schemas.microsoft.com/office/drawing/2014/main" val="828468411"/>
                    </a:ext>
                  </a:extLst>
                </a:gridCol>
                <a:gridCol w="3205970">
                  <a:extLst>
                    <a:ext uri="{9D8B030D-6E8A-4147-A177-3AD203B41FA5}">
                      <a16:colId xmlns:a16="http://schemas.microsoft.com/office/drawing/2014/main" val="3538573675"/>
                    </a:ext>
                  </a:extLst>
                </a:gridCol>
                <a:gridCol w="3320248">
                  <a:extLst>
                    <a:ext uri="{9D8B030D-6E8A-4147-A177-3AD203B41FA5}">
                      <a16:colId xmlns:a16="http://schemas.microsoft.com/office/drawing/2014/main" val="59792847"/>
                    </a:ext>
                  </a:extLst>
                </a:gridCol>
              </a:tblGrid>
              <a:tr h="504306"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Excel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Python</a:t>
                      </a:r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802548"/>
                  </a:ext>
                </a:extLst>
              </a:tr>
              <a:tr h="4075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Kopiere Zellinhalt und ersetze bestimmten Teil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Ersetzen(Alter Text; Erstes Zeichen; Anzahl Zeichen; Neuer Text)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i="1" dirty="0" err="1"/>
                        <a:t>df</a:t>
                      </a:r>
                      <a:r>
                        <a:rPr lang="de-DE" sz="1400" i="1" dirty="0"/>
                        <a:t>[COL].</a:t>
                      </a:r>
                      <a:r>
                        <a:rPr lang="de-DE" sz="1400" i="1" dirty="0" err="1"/>
                        <a:t>str.replace</a:t>
                      </a:r>
                      <a:r>
                        <a:rPr lang="de-DE" sz="1400" i="1" dirty="0"/>
                        <a:t>(</a:t>
                      </a:r>
                      <a:r>
                        <a:rPr lang="de-DE" sz="1400" i="1" dirty="0" err="1"/>
                        <a:t>old</a:t>
                      </a:r>
                      <a:r>
                        <a:rPr lang="de-DE" sz="1400" i="1" dirty="0"/>
                        <a:t>, </a:t>
                      </a:r>
                      <a:r>
                        <a:rPr lang="de-DE" sz="1400" i="1" dirty="0" err="1"/>
                        <a:t>new</a:t>
                      </a:r>
                      <a:r>
                        <a:rPr lang="de-DE" sz="1400" i="1" dirty="0"/>
                        <a:t>)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469117"/>
                  </a:ext>
                </a:extLst>
              </a:tr>
              <a:tr h="413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Sortiert eine Spalte in der Reihenfolge einer anderen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/>
                        <a:t>SortierenNach</a:t>
                      </a:r>
                      <a:r>
                        <a:rPr lang="de-DE" sz="1400" dirty="0"/>
                        <a:t>(</a:t>
                      </a:r>
                      <a:r>
                        <a:rPr lang="de-DE" sz="1400" i="0" dirty="0"/>
                        <a:t>COL2; COL1</a:t>
                      </a:r>
                      <a:r>
                        <a:rPr lang="de-DE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i="1" dirty="0" err="1"/>
                        <a:t>df.sort_values</a:t>
                      </a:r>
                      <a:r>
                        <a:rPr lang="de-DE" sz="1400" i="1" dirty="0"/>
                        <a:t>(</a:t>
                      </a:r>
                      <a:r>
                        <a:rPr lang="de-DE" sz="1400" i="1" dirty="0" err="1"/>
                        <a:t>by</a:t>
                      </a:r>
                      <a:r>
                        <a:rPr lang="de-DE" sz="1400" i="1" dirty="0"/>
                        <a:t>=</a:t>
                      </a:r>
                      <a:r>
                        <a:rPr lang="en-US" sz="1400" i="1" dirty="0"/>
                        <a:t>‘</a:t>
                      </a:r>
                      <a:r>
                        <a:rPr lang="de-DE" sz="1400" i="1" dirty="0"/>
                        <a:t>COL1‘)[COL2]</a:t>
                      </a:r>
                      <a:endParaRPr lang="de-AT" sz="1400" strike="no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550907"/>
                  </a:ext>
                </a:extLst>
              </a:tr>
              <a:tr h="413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Teilergebnis von gefilterten Daten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Teilergebnis(Bereich)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[&lt;Logical&gt;] + Operation</a:t>
                      </a:r>
                      <a:br>
                        <a:rPr lang="de-DE" sz="1400" dirty="0"/>
                      </a:br>
                      <a:r>
                        <a:rPr lang="de-DE" sz="1400" dirty="0"/>
                        <a:t>z.B. </a:t>
                      </a:r>
                      <a:r>
                        <a:rPr lang="de-DE" sz="1400" dirty="0" err="1"/>
                        <a:t>df</a:t>
                      </a:r>
                      <a:r>
                        <a:rPr lang="de-DE" sz="1400" dirty="0"/>
                        <a:t>[</a:t>
                      </a:r>
                      <a:r>
                        <a:rPr lang="de-DE" sz="1400" dirty="0" err="1"/>
                        <a:t>df</a:t>
                      </a:r>
                      <a:r>
                        <a:rPr lang="de-DE" sz="1400" dirty="0"/>
                        <a:t>[COL1] &lt; 10].</a:t>
                      </a:r>
                      <a:r>
                        <a:rPr lang="de-DE" sz="1400" dirty="0" err="1"/>
                        <a:t>sum</a:t>
                      </a:r>
                      <a:r>
                        <a:rPr lang="de-DE" sz="1400" dirty="0"/>
                        <a:t>()</a:t>
                      </a:r>
                    </a:p>
                    <a:p>
                      <a:r>
                        <a:rPr lang="de-DE" sz="1000" strike="noStrike" dirty="0"/>
                        <a:t>Achtung: (</a:t>
                      </a:r>
                      <a:r>
                        <a:rPr lang="de-DE" sz="1000" dirty="0" err="1"/>
                        <a:t>df</a:t>
                      </a:r>
                      <a:r>
                        <a:rPr lang="de-DE" sz="1000" dirty="0"/>
                        <a:t>[COL1] &lt; 10).</a:t>
                      </a:r>
                      <a:r>
                        <a:rPr lang="de-DE" sz="1000" dirty="0" err="1"/>
                        <a:t>sum</a:t>
                      </a:r>
                      <a:r>
                        <a:rPr lang="de-DE" sz="1000" dirty="0"/>
                        <a:t>() zählt Anz. Der Zeilen, die Bedingung erfüllen</a:t>
                      </a:r>
                      <a:endParaRPr lang="de-AT" sz="1400" strike="no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519458"/>
                  </a:ext>
                </a:extLst>
              </a:tr>
              <a:tr h="6452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Durchsucht eine Tabelle nach einem Kriterium/ Suchtext und gibt den zugehörigen Wert zurück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/>
                        <a:t>SVerweis</a:t>
                      </a:r>
                      <a:r>
                        <a:rPr lang="de-DE" sz="1400" dirty="0"/>
                        <a:t>(Suchtext; Suchfeld; Spalte)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/>
                        <a:t>df</a:t>
                      </a:r>
                      <a:r>
                        <a:rPr lang="de-DE" sz="1400" dirty="0"/>
                        <a:t>[ </a:t>
                      </a:r>
                      <a:r>
                        <a:rPr lang="de-DE" sz="1400" dirty="0" err="1"/>
                        <a:t>df</a:t>
                      </a:r>
                      <a:r>
                        <a:rPr lang="de-DE" sz="1400" dirty="0"/>
                        <a:t>[&lt;Suchfeld&gt;] ==</a:t>
                      </a:r>
                      <a:br>
                        <a:rPr lang="de-DE" sz="1400" dirty="0"/>
                      </a:br>
                      <a:r>
                        <a:rPr lang="de-DE" sz="1400" dirty="0"/>
                        <a:t>                         &lt;Suchtext&gt;][&lt;Spalte&gt;]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227455"/>
                  </a:ext>
                </a:extLst>
              </a:tr>
              <a:tr h="413190">
                <a:tc>
                  <a:txBody>
                    <a:bodyPr/>
                    <a:lstStyle/>
                    <a:p>
                      <a:r>
                        <a:rPr lang="de-DE" sz="1400" dirty="0"/>
                        <a:t>Gibt aus Tabelle den Wert aus </a:t>
                      </a:r>
                      <a:r>
                        <a:rPr lang="de-DE" sz="1400" dirty="0" err="1"/>
                        <a:t>Zeile&amp;Spalte</a:t>
                      </a:r>
                      <a:r>
                        <a:rPr lang="de-DE" sz="1400" dirty="0"/>
                        <a:t> zurück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Index(Suchfeld; Zeile; Spalte)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dirty="0" err="1"/>
                        <a:t>df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iloc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[Zeile, Spalte] </a:t>
                      </a:r>
                    </a:p>
                    <a:p>
                      <a:pPr marL="0" algn="r" defTabSz="914400" rtl="0" eaLnBrk="1" latinLnBrk="0" hangingPunct="1"/>
                      <a:r>
                        <a:rPr lang="de-AT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(hier: </a:t>
                      </a:r>
                      <a:r>
                        <a:rPr lang="de-AT" sz="105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df</a:t>
                      </a:r>
                      <a:r>
                        <a:rPr lang="de-AT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ist Suchfeld)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025631"/>
                  </a:ext>
                </a:extLst>
              </a:tr>
              <a:tr h="6452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Ähnlich zu </a:t>
                      </a:r>
                      <a:r>
                        <a:rPr lang="de-DE" sz="1400" dirty="0" err="1"/>
                        <a:t>SVerweis</a:t>
                      </a:r>
                      <a:r>
                        <a:rPr lang="de-DE" sz="1400" dirty="0"/>
                        <a:t>, gibt aber Position zurück UND braucht geordnete Spalte (sonst Fehler „#NV“)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Vergleich(</a:t>
                      </a:r>
                      <a:r>
                        <a:rPr lang="de-DE" sz="1400" dirty="0" err="1"/>
                        <a:t>Suchzahl</a:t>
                      </a:r>
                      <a:r>
                        <a:rPr lang="de-DE" sz="1400" dirty="0"/>
                        <a:t>; Suchfeld)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/>
                        <a:t>df.index</a:t>
                      </a:r>
                      <a:r>
                        <a:rPr lang="de-DE" sz="1400" dirty="0"/>
                        <a:t>[&lt;Suchfeld&gt; == &lt;</a:t>
                      </a:r>
                      <a:r>
                        <a:rPr lang="de-DE" sz="1400" dirty="0" err="1"/>
                        <a:t>Suchzahl</a:t>
                      </a:r>
                      <a:r>
                        <a:rPr lang="de-DE" sz="1400" dirty="0"/>
                        <a:t>&gt;][0]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677214"/>
                  </a:ext>
                </a:extLst>
              </a:tr>
              <a:tr h="6452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Gibt dem Index entsprechendes Element aus Liste zurück – oft für Kombinationen genutzt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Wahl(Index; Liste)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&lt;Liste&gt;[&lt;Index&gt;]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176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6206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12ADDA-B046-497B-C072-2538356F0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Vielen</a:t>
            </a:r>
            <a:r>
              <a:rPr lang="en-GB" dirty="0"/>
              <a:t> Dank für </a:t>
            </a:r>
            <a:r>
              <a:rPr lang="en-GB" dirty="0" err="1"/>
              <a:t>Ihre</a:t>
            </a:r>
            <a:r>
              <a:rPr lang="en-GB" dirty="0"/>
              <a:t> </a:t>
            </a:r>
            <a:r>
              <a:rPr lang="en-GB" dirty="0" err="1"/>
              <a:t>Aufmerksamkeit</a:t>
            </a:r>
            <a:r>
              <a:rPr lang="en-GB" dirty="0"/>
              <a:t>!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F27C94D-0F58-6B79-A2F1-D2F1464A1A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3732" y="4304693"/>
            <a:ext cx="1524635" cy="152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755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E177693-608D-D99A-4085-5CFA25FE2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D4CEE18-55DA-69E0-0BB9-CE720F41E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Spezialfall</a:t>
            </a:r>
            <a:r>
              <a:rPr lang="en-GB" dirty="0"/>
              <a:t> </a:t>
            </a:r>
            <a:r>
              <a:rPr lang="en-GB" dirty="0" err="1"/>
              <a:t>einer</a:t>
            </a:r>
            <a:r>
              <a:rPr lang="en-GB" dirty="0"/>
              <a:t> For-</a:t>
            </a:r>
            <a:r>
              <a:rPr lang="en-GB" dirty="0" err="1"/>
              <a:t>Schleife</a:t>
            </a:r>
            <a:r>
              <a:rPr lang="en-GB" dirty="0"/>
              <a:t>. </a:t>
            </a:r>
          </a:p>
          <a:p>
            <a:pPr marL="285750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Im</a:t>
            </a:r>
            <a:r>
              <a:rPr lang="en-GB" dirty="0"/>
              <a:t> </a:t>
            </a:r>
            <a:r>
              <a:rPr lang="en-GB" dirty="0" err="1"/>
              <a:t>Gegensatz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einem</a:t>
            </a:r>
            <a:r>
              <a:rPr lang="en-GB" dirty="0"/>
              <a:t> fix </a:t>
            </a:r>
            <a:r>
              <a:rPr lang="en-GB" dirty="0" err="1"/>
              <a:t>vorgegebenen</a:t>
            </a:r>
            <a:r>
              <a:rPr lang="en-GB" dirty="0"/>
              <a:t> </a:t>
            </a:r>
            <a:r>
              <a:rPr lang="en-GB" dirty="0" err="1"/>
              <a:t>Bereich</a:t>
            </a:r>
            <a:r>
              <a:rPr lang="en-GB" dirty="0"/>
              <a:t>, </a:t>
            </a:r>
            <a:r>
              <a:rPr lang="en-GB" dirty="0" err="1"/>
              <a:t>wird</a:t>
            </a:r>
            <a:r>
              <a:rPr lang="en-GB" dirty="0"/>
              <a:t> </a:t>
            </a:r>
            <a:r>
              <a:rPr lang="en-GB" dirty="0" err="1"/>
              <a:t>hier</a:t>
            </a:r>
            <a:r>
              <a:rPr lang="en-GB" dirty="0"/>
              <a:t> so </a:t>
            </a:r>
            <a:r>
              <a:rPr lang="en-GB" dirty="0" err="1"/>
              <a:t>lange</a:t>
            </a:r>
            <a:r>
              <a:rPr lang="en-GB" dirty="0"/>
              <a:t> der </a:t>
            </a:r>
            <a:r>
              <a:rPr lang="en-GB" dirty="0" err="1"/>
              <a:t>Funktionskörper</a:t>
            </a:r>
            <a:r>
              <a:rPr lang="en-GB" dirty="0"/>
              <a:t> </a:t>
            </a:r>
            <a:r>
              <a:rPr lang="en-GB" dirty="0" err="1"/>
              <a:t>ausgeführt</a:t>
            </a:r>
            <a:r>
              <a:rPr lang="en-GB" dirty="0"/>
              <a:t>, </a:t>
            </a:r>
            <a:r>
              <a:rPr lang="en-GB" dirty="0" err="1"/>
              <a:t>solange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Bedinung</a:t>
            </a:r>
            <a:r>
              <a:rPr lang="en-GB" dirty="0"/>
              <a:t> </a:t>
            </a:r>
            <a:r>
              <a:rPr lang="en-GB" dirty="0" err="1"/>
              <a:t>noch</a:t>
            </a:r>
            <a:r>
              <a:rPr lang="en-GB" dirty="0"/>
              <a:t>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erfüllt</a:t>
            </a:r>
            <a:r>
              <a:rPr lang="en-GB" dirty="0"/>
              <a:t> </a:t>
            </a:r>
            <a:r>
              <a:rPr lang="en-GB" dirty="0" err="1"/>
              <a:t>wurde</a:t>
            </a:r>
            <a:r>
              <a:rPr lang="en-GB" dirty="0"/>
              <a:t>.</a:t>
            </a:r>
          </a:p>
          <a:p>
            <a:pPr marL="285750" indent="-285750">
              <a:buClr>
                <a:srgbClr val="74B43C"/>
              </a:buClr>
              <a:buFont typeface="Arial" panose="020B0604020202020204" pitchFamily="34" charset="0"/>
              <a:buChar char="•"/>
            </a:pPr>
            <a:r>
              <a:rPr lang="en-GB" dirty="0" err="1"/>
              <a:t>Wir</a:t>
            </a:r>
            <a:r>
              <a:rPr lang="en-GB" dirty="0"/>
              <a:t> die </a:t>
            </a:r>
            <a:r>
              <a:rPr lang="en-GB" dirty="0" err="1"/>
              <a:t>Bedinung</a:t>
            </a:r>
            <a:r>
              <a:rPr lang="en-GB" dirty="0"/>
              <a:t> </a:t>
            </a:r>
            <a:r>
              <a:rPr lang="en-GB" dirty="0" err="1"/>
              <a:t>erreicht</a:t>
            </a:r>
            <a:r>
              <a:rPr lang="en-GB" dirty="0"/>
              <a:t>, </a:t>
            </a:r>
            <a:r>
              <a:rPr lang="en-GB" dirty="0" err="1"/>
              <a:t>bricht</a:t>
            </a:r>
            <a:r>
              <a:rPr lang="en-GB" dirty="0"/>
              <a:t> die </a:t>
            </a:r>
            <a:r>
              <a:rPr lang="en-GB" dirty="0" err="1"/>
              <a:t>Schleife</a:t>
            </a:r>
            <a:r>
              <a:rPr lang="en-GB" dirty="0"/>
              <a:t> ab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06F5213-4615-FD2E-A56B-91A8E58C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E7D0-AFF4-4D94-A246-907C7E53CBA0}" type="slidenum">
              <a:rPr lang="de-AT" smtClean="0"/>
              <a:t>43</a:t>
            </a:fld>
            <a:endParaRPr lang="de-AT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B821B446-3A56-C385-7F6E-1DF531B36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While - LOOP</a:t>
            </a:r>
          </a:p>
        </p:txBody>
      </p:sp>
    </p:spTree>
    <p:extLst>
      <p:ext uri="{BB962C8B-B14F-4D97-AF65-F5344CB8AC3E}">
        <p14:creationId xmlns:p14="http://schemas.microsoft.com/office/powerpoint/2010/main" val="14845380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C041B9-B060-6E5A-79A1-51E9EF7B48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Dateiformate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0737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DBA004-042C-E04F-3D43-E159FA66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Dateiformate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40F69F-8517-29BC-58CC-EBC19DB8B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3187"/>
          </a:xfrm>
        </p:spPr>
        <p:txBody>
          <a:bodyPr>
            <a:normAutofit fontScale="92500" lnSpcReduction="10000"/>
          </a:bodyPr>
          <a:lstStyle/>
          <a:p>
            <a:r>
              <a:rPr lang="de-DE" sz="2400" dirty="0"/>
              <a:t>Text-Datei: </a:t>
            </a:r>
            <a:r>
              <a:rPr lang="de-DE" sz="2400" i="1" dirty="0"/>
              <a:t>.</a:t>
            </a:r>
            <a:r>
              <a:rPr lang="de-DE" sz="2400" i="1" dirty="0" err="1"/>
              <a:t>txt</a:t>
            </a:r>
            <a:endParaRPr lang="de-DE" sz="2400" i="1" dirty="0"/>
          </a:p>
          <a:p>
            <a:pPr lvl="1"/>
            <a:r>
              <a:rPr lang="de-DE" sz="2000" dirty="0"/>
              <a:t>Reiner Text, keine Formatierungen, keine Ansicht/Struktur</a:t>
            </a:r>
          </a:p>
          <a:p>
            <a:pPr lvl="1"/>
            <a:r>
              <a:rPr lang="de-DE" sz="2000" dirty="0"/>
              <a:t>Wenig Speicherplatz</a:t>
            </a:r>
          </a:p>
          <a:p>
            <a:pPr marL="457200" lvl="1" indent="0">
              <a:buNone/>
            </a:pPr>
            <a:endParaRPr lang="de-DE" sz="2000" dirty="0"/>
          </a:p>
          <a:p>
            <a:r>
              <a:rPr lang="en-US" sz="2400" dirty="0"/>
              <a:t>Comma-Separated</a:t>
            </a:r>
            <a:r>
              <a:rPr lang="de-DE" sz="2400" dirty="0"/>
              <a:t>-Text-Datei: </a:t>
            </a:r>
            <a:r>
              <a:rPr lang="de-DE" sz="2400" i="1" dirty="0"/>
              <a:t>.</a:t>
            </a:r>
            <a:r>
              <a:rPr lang="de-DE" sz="2400" i="1" dirty="0" err="1"/>
              <a:t>csv</a:t>
            </a:r>
            <a:endParaRPr lang="de-DE" sz="2400" i="1" dirty="0"/>
          </a:p>
          <a:p>
            <a:pPr lvl="1"/>
            <a:r>
              <a:rPr lang="de-DE" sz="2000" dirty="0"/>
              <a:t>„</a:t>
            </a:r>
            <a:r>
              <a:rPr lang="de-DE" sz="2000" dirty="0" err="1"/>
              <a:t>Semi</a:t>
            </a:r>
            <a:r>
              <a:rPr lang="de-DE" sz="2000" dirty="0"/>
              <a:t>“-Reiner Text, Kolumnen durch Kommas abgegrenzt</a:t>
            </a:r>
          </a:p>
          <a:p>
            <a:pPr lvl="1"/>
            <a:r>
              <a:rPr lang="de-DE" sz="2000" dirty="0"/>
              <a:t>Formatierung nur temporär, wenn man es in Excel öffnet</a:t>
            </a:r>
          </a:p>
          <a:p>
            <a:pPr lvl="1"/>
            <a:r>
              <a:rPr lang="de-DE" sz="2000" dirty="0"/>
              <a:t>Nur ein Sheet möglich</a:t>
            </a:r>
          </a:p>
          <a:p>
            <a:pPr lvl="1"/>
            <a:r>
              <a:rPr lang="de-DE" sz="2000" dirty="0"/>
              <a:t>Mix aus Text und Excel</a:t>
            </a:r>
          </a:p>
          <a:p>
            <a:pPr marL="457200" lvl="1" indent="0">
              <a:buNone/>
            </a:pPr>
            <a:endParaRPr lang="de-DE" sz="2000" dirty="0"/>
          </a:p>
          <a:p>
            <a:r>
              <a:rPr lang="de-DE" sz="2400" dirty="0"/>
              <a:t>Excel-Datei: </a:t>
            </a:r>
            <a:r>
              <a:rPr lang="de-DE" sz="2400" i="1" dirty="0"/>
              <a:t>.xlsx</a:t>
            </a:r>
          </a:p>
          <a:p>
            <a:pPr lvl="1"/>
            <a:r>
              <a:rPr lang="de-DE" sz="2000" dirty="0"/>
              <a:t>Text, Formatierungen, Formeln, …</a:t>
            </a:r>
          </a:p>
          <a:p>
            <a:pPr lvl="1"/>
            <a:r>
              <a:rPr lang="de-DE" sz="2000" dirty="0"/>
              <a:t>Mehrere Sheets</a:t>
            </a:r>
          </a:p>
          <a:p>
            <a:pPr lvl="1"/>
            <a:r>
              <a:rPr lang="de-DE" sz="2000" dirty="0"/>
              <a:t>Mehr Speicherplatz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5636788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DBA004-042C-E04F-3D43-E159FA66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Dateiformate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40F69F-8517-29BC-58CC-EBC19DB8B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3187"/>
          </a:xfrm>
        </p:spPr>
        <p:txBody>
          <a:bodyPr>
            <a:normAutofit/>
          </a:bodyPr>
          <a:lstStyle/>
          <a:p>
            <a:r>
              <a:rPr lang="de-DE" sz="2400" i="1" dirty="0"/>
              <a:t>.</a:t>
            </a:r>
            <a:r>
              <a:rPr lang="de-DE" sz="2400" i="1" dirty="0" err="1"/>
              <a:t>html</a:t>
            </a:r>
            <a:endParaRPr lang="de-DE" sz="2400" i="1" dirty="0"/>
          </a:p>
          <a:p>
            <a:pPr lvl="1"/>
            <a:r>
              <a:rPr lang="de-DE" sz="2000" dirty="0"/>
              <a:t>„Hypertext Markup Language“ (deutsch: „Hypertext-Auszeichnungssprache“)</a:t>
            </a:r>
          </a:p>
          <a:p>
            <a:pPr lvl="1"/>
            <a:r>
              <a:rPr lang="de-DE" sz="2000" dirty="0"/>
              <a:t>Format für </a:t>
            </a:r>
            <a:r>
              <a:rPr lang="de-DE" sz="2000" dirty="0" err="1"/>
              <a:t>Websiten</a:t>
            </a:r>
            <a:endParaRPr lang="de-DE" sz="2000" dirty="0"/>
          </a:p>
          <a:p>
            <a:pPr lvl="1"/>
            <a:r>
              <a:rPr lang="de-DE" sz="2000" dirty="0"/>
              <a:t>Text strukturieren und formatieren, Links auf andere Webseiten, Bilder/Videos/Audio</a:t>
            </a:r>
          </a:p>
          <a:p>
            <a:pPr lvl="1"/>
            <a:r>
              <a:rPr lang="de-DE" sz="2000" dirty="0"/>
              <a:t>Graphisch</a:t>
            </a:r>
          </a:p>
          <a:p>
            <a:r>
              <a:rPr lang="de-DE" sz="2400" i="1" dirty="0"/>
              <a:t>SQL </a:t>
            </a:r>
          </a:p>
          <a:p>
            <a:pPr lvl="1"/>
            <a:r>
              <a:rPr lang="de-DE" sz="2000" dirty="0"/>
              <a:t>“Structured Query Language“</a:t>
            </a:r>
          </a:p>
          <a:p>
            <a:pPr lvl="1"/>
            <a:r>
              <a:rPr lang="de-DE" sz="2000" dirty="0"/>
              <a:t>Sprache rein für die Kommunikation mit relationalen Datenbanken. </a:t>
            </a:r>
          </a:p>
          <a:p>
            <a:pPr lvl="1"/>
            <a:r>
              <a:rPr lang="de-DE" sz="2000" dirty="0"/>
              <a:t>Daten relativ einfach einfügen, verändern oder löschen. </a:t>
            </a:r>
          </a:p>
          <a:p>
            <a:endParaRPr lang="de-DE" sz="2400" i="1" dirty="0"/>
          </a:p>
          <a:p>
            <a:endParaRPr lang="de-DE" sz="2400" i="1" dirty="0"/>
          </a:p>
        </p:txBody>
      </p:sp>
    </p:spTree>
    <p:extLst>
      <p:ext uri="{BB962C8B-B14F-4D97-AF65-F5344CB8AC3E}">
        <p14:creationId xmlns:p14="http://schemas.microsoft.com/office/powerpoint/2010/main" val="3234504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595A20-FAE5-6D58-E603-B5D2515D3C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Überblick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 Excel vs. Python</a:t>
            </a:r>
          </a:p>
        </p:txBody>
      </p:sp>
    </p:spTree>
    <p:extLst>
      <p:ext uri="{BB962C8B-B14F-4D97-AF65-F5344CB8AC3E}">
        <p14:creationId xmlns:p14="http://schemas.microsoft.com/office/powerpoint/2010/main" val="6968713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A7961-F9CC-6C93-7CC4-DEE3DCD83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Excel statt Python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EA133D-D7C9-A401-4755-8CC3D67E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Übersicht über (kleine) Datensätze</a:t>
            </a:r>
          </a:p>
          <a:p>
            <a:pPr lvl="1"/>
            <a:r>
              <a:rPr lang="de-DE" dirty="0"/>
              <a:t>Pivot-Tabellen</a:t>
            </a:r>
          </a:p>
          <a:p>
            <a:r>
              <a:rPr lang="de-DE" dirty="0"/>
              <a:t>Schnell &amp; einfach für erste </a:t>
            </a:r>
            <a:r>
              <a:rPr lang="de-DE" dirty="0" err="1"/>
              <a:t>Anschaulichungen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Plausibilitätsanalyse</a:t>
            </a:r>
          </a:p>
          <a:p>
            <a:r>
              <a:rPr lang="de-DE" dirty="0"/>
              <a:t>Formatierungen von Daten</a:t>
            </a:r>
          </a:p>
          <a:p>
            <a:pPr lvl="1"/>
            <a:r>
              <a:rPr lang="de-DE" dirty="0"/>
              <a:t>Farbskalen / Bedingte Formatierung</a:t>
            </a:r>
          </a:p>
          <a:p>
            <a:pPr lvl="1"/>
            <a:r>
              <a:rPr lang="de-DE" dirty="0"/>
              <a:t>Ausreißer schneller erkennbar</a:t>
            </a:r>
          </a:p>
          <a:p>
            <a:r>
              <a:rPr lang="de-DE" dirty="0"/>
              <a:t>Interaktion mit nicht-Python-affinen Personen (Excel kennt „jeder“)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322A40F-8D9D-BF45-DBD8-95019496B586}"/>
              </a:ext>
            </a:extLst>
          </p:cNvPr>
          <p:cNvSpPr txBox="1"/>
          <p:nvPr/>
        </p:nvSpPr>
        <p:spPr>
          <a:xfrm>
            <a:off x="9294920" y="61769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-&gt; Excel „</a:t>
            </a:r>
            <a:r>
              <a:rPr lang="de-DE" dirty="0" err="1"/>
              <a:t>Umsaetze</a:t>
            </a:r>
            <a:r>
              <a:rPr lang="de-DE" dirty="0"/>
              <a:t>“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388102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Vorlage_DIH_FHJ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954F72"/>
      </a:hlink>
      <a:folHlink>
        <a:srgbClr val="954F72"/>
      </a:folHlink>
    </a:clrScheme>
    <a:fontScheme name="Custom 1">
      <a:majorFont>
        <a:latin typeface="Ubuntu Light"/>
        <a:ea typeface=""/>
        <a:cs typeface=""/>
      </a:majorFont>
      <a:minorFont>
        <a:latin typeface="Ubuntu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96409D8C57C9149AA72C80A2FAB9ADA" ma:contentTypeVersion="5" ma:contentTypeDescription="Ein neues Dokument erstellen." ma:contentTypeScope="" ma:versionID="24db19fafbdfa0b4325e6e91d05a1316">
  <xsd:schema xmlns:xsd="http://www.w3.org/2001/XMLSchema" xmlns:xs="http://www.w3.org/2001/XMLSchema" xmlns:p="http://schemas.microsoft.com/office/2006/metadata/properties" xmlns:ns3="60477826-49cd-48e8-ad3a-cee73ce6269e" xmlns:ns4="65b05a3b-d022-4dce-b481-c47b32abbe1e" targetNamespace="http://schemas.microsoft.com/office/2006/metadata/properties" ma:root="true" ma:fieldsID="567859b3a738823a76700441967a684e" ns3:_="" ns4:_="">
    <xsd:import namespace="60477826-49cd-48e8-ad3a-cee73ce6269e"/>
    <xsd:import namespace="65b05a3b-d022-4dce-b481-c47b32abbe1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477826-49cd-48e8-ad3a-cee73ce6269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Freigabehinweis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b05a3b-d022-4dce-b481-c47b32abbe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FA497D-B778-48C0-BECF-0A72595F1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477826-49cd-48e8-ad3a-cee73ce6269e"/>
    <ds:schemaRef ds:uri="65b05a3b-d022-4dce-b481-c47b32abbe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9031CB-FB78-49E6-9D68-9601B1B6F4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6ADF5D-2773-4987-9F44-288B62ED961E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www.w3.org/XML/1998/namespace"/>
    <ds:schemaRef ds:uri="65b05a3b-d022-4dce-b481-c47b32abbe1e"/>
    <ds:schemaRef ds:uri="60477826-49cd-48e8-ad3a-cee73ce6269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Vorlage_DIH_FHJ</Template>
  <TotalTime>0</TotalTime>
  <Words>2401</Words>
  <Application>Microsoft Office PowerPoint</Application>
  <PresentationFormat>Breitbild</PresentationFormat>
  <Paragraphs>383</Paragraphs>
  <Slides>43</Slides>
  <Notes>1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43</vt:i4>
      </vt:variant>
    </vt:vector>
  </HeadingPairs>
  <TitlesOfParts>
    <vt:vector size="53" baseType="lpstr">
      <vt:lpstr>Arial</vt:lpstr>
      <vt:lpstr>Calibri</vt:lpstr>
      <vt:lpstr>Consolas</vt:lpstr>
      <vt:lpstr>inherit</vt:lpstr>
      <vt:lpstr>Roboto Slab</vt:lpstr>
      <vt:lpstr>Segoe UI Light</vt:lpstr>
      <vt:lpstr>Ubuntu</vt:lpstr>
      <vt:lpstr>urw-din</vt:lpstr>
      <vt:lpstr>Wingdings</vt:lpstr>
      <vt:lpstr>Vorlage_DIH_FHJ</vt:lpstr>
      <vt:lpstr>Data Science Einstieg: Von Excel zu Python</vt:lpstr>
      <vt:lpstr>Vorstellungsrunde</vt:lpstr>
      <vt:lpstr>Unser Ziel / Unsere Erwartungen</vt:lpstr>
      <vt:lpstr>Überblick über den Workshop</vt:lpstr>
      <vt:lpstr>Dateiformate</vt:lpstr>
      <vt:lpstr>Dateiformate</vt:lpstr>
      <vt:lpstr>Dateiformate</vt:lpstr>
      <vt:lpstr>Überblick:  Excel vs. Python</vt:lpstr>
      <vt:lpstr>Excel statt Python</vt:lpstr>
      <vt:lpstr>Python statt Excel</vt:lpstr>
      <vt:lpstr>Terminologie</vt:lpstr>
      <vt:lpstr>EXCEL</vt:lpstr>
      <vt:lpstr>Basic Excel-Funktionen</vt:lpstr>
      <vt:lpstr>Excel – Python (Pandas)</vt:lpstr>
      <vt:lpstr>Beispiele: Kombinationen von Funktionen</vt:lpstr>
      <vt:lpstr>Excel – Python (Pandas)</vt:lpstr>
      <vt:lpstr>Beispiele: Kombinationen von Funktionen</vt:lpstr>
      <vt:lpstr>Funktionen-Übersicht</vt:lpstr>
      <vt:lpstr>Arbeiten mit Pfaden</vt:lpstr>
      <vt:lpstr>Pfad</vt:lpstr>
      <vt:lpstr>Pfad</vt:lpstr>
      <vt:lpstr>Listen in Python</vt:lpstr>
      <vt:lpstr>Listen in Python</vt:lpstr>
      <vt:lpstr>Listen in Python</vt:lpstr>
      <vt:lpstr>AUFGABE</vt:lpstr>
      <vt:lpstr>Zählschleifen und bedingte Konditionen</vt:lpstr>
      <vt:lpstr>For-LOOP </vt:lpstr>
      <vt:lpstr>For-LOOP</vt:lpstr>
      <vt:lpstr>For-LOOP</vt:lpstr>
      <vt:lpstr>Konditionale Bedinung - IF</vt:lpstr>
      <vt:lpstr>IF-Anweisung</vt:lpstr>
      <vt:lpstr>Module in Python</vt:lpstr>
      <vt:lpstr>Module</vt:lpstr>
      <vt:lpstr>Ein paar wichtige Packages &amp; Module</vt:lpstr>
      <vt:lpstr>Indexierung in Pandas</vt:lpstr>
      <vt:lpstr>Filterung eines Pandas DataFrames</vt:lpstr>
      <vt:lpstr>Unterschied loc vs. iloc</vt:lpstr>
      <vt:lpstr>AUFGABE:</vt:lpstr>
      <vt:lpstr>Wiederholung </vt:lpstr>
      <vt:lpstr>Excel – Python (Pandas)</vt:lpstr>
      <vt:lpstr>Excel – Python (Pandas)</vt:lpstr>
      <vt:lpstr>Vielen Dank für Ihre Aufmerksamkeit!</vt:lpstr>
      <vt:lpstr>While - LOOP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DQD - Teil 1</dc:title>
  <dc:creator>Stickler Debora</dc:creator>
  <cp:lastModifiedBy>Stickler Debora</cp:lastModifiedBy>
  <cp:revision>528</cp:revision>
  <dcterms:created xsi:type="dcterms:W3CDTF">2019-06-13T14:11:12Z</dcterms:created>
  <dcterms:modified xsi:type="dcterms:W3CDTF">2022-06-07T17:47:13Z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0x010100396409D8C57C9149AA72C80A2FAB9ADA</vt:lpwstr>
  </property>
</Properties>
</file>