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charts/chart1.xml" ContentType="application/vnd.openxmlformats-officedocument.drawingml.chart+xml"/>
  <Override PartName="/ppt/theme/themeOverride8.xml" ContentType="application/vnd.openxmlformats-officedocument.themeOverride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charts/chart3.xml" ContentType="application/vnd.openxmlformats-officedocument.drawingml.chart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7" r:id="rId13"/>
    <p:sldId id="276" r:id="rId14"/>
    <p:sldId id="278" r:id="rId15"/>
    <p:sldId id="279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00BF"/>
    <a:srgbClr val="BFBF00"/>
    <a:srgbClr val="0000FF"/>
    <a:srgbClr val="017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3" autoAdjust="0"/>
    <p:restoredTop sz="94660"/>
  </p:normalViewPr>
  <p:slideViewPr>
    <p:cSldViewPr snapToGrid="0">
      <p:cViewPr>
        <p:scale>
          <a:sx n="66" d="100"/>
          <a:sy n="66" d="100"/>
        </p:scale>
        <p:origin x="408" y="3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124" d="100"/>
          <a:sy n="124" d="100"/>
        </p:scale>
        <p:origin x="49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xtern\Documents\$IACSS2013\result_car1.csv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extern\Documents\$IACSS2013\result_car1.csv" TargetMode="External"/><Relationship Id="rId1" Type="http://schemas.openxmlformats.org/officeDocument/2006/relationships/themeOverride" Target="../theme/themeOverride9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extern\Documents\$IACSS2013\result_car1.csv" TargetMode="External"/><Relationship Id="rId1" Type="http://schemas.openxmlformats.org/officeDocument/2006/relationships/themeOverride" Target="../theme/themeOverride1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yVal>
            <c:numRef>
              <c:f>Tabelle1!$A$3:$A$23</c:f>
              <c:numCache>
                <c:formatCode>General</c:formatCode>
                <c:ptCount val="2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A51-4D36-A165-EBA0137516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5103616"/>
        <c:axId val="116723712"/>
      </c:scatterChart>
      <c:valAx>
        <c:axId val="115103616"/>
        <c:scaling>
          <c:orientation val="minMax"/>
        </c:scaling>
        <c:delete val="1"/>
        <c:axPos val="b"/>
        <c:majorGridlines/>
        <c:minorGridlines/>
        <c:majorTickMark val="out"/>
        <c:minorTickMark val="none"/>
        <c:tickLblPos val="nextTo"/>
        <c:crossAx val="116723712"/>
        <c:crosses val="autoZero"/>
        <c:crossBetween val="midCat"/>
      </c:valAx>
      <c:valAx>
        <c:axId val="116723712"/>
        <c:scaling>
          <c:orientation val="minMax"/>
        </c:scaling>
        <c:delete val="1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15103616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yVal>
            <c:numRef>
              <c:f>Tabelle1!$A$3:$A$23</c:f>
              <c:numCache>
                <c:formatCode>General</c:formatCode>
                <c:ptCount val="2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A98-45C5-AFAB-365F95EE0A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5273728"/>
        <c:axId val="115275648"/>
      </c:scatterChart>
      <c:valAx>
        <c:axId val="115273728"/>
        <c:scaling>
          <c:orientation val="minMax"/>
        </c:scaling>
        <c:delete val="1"/>
        <c:axPos val="b"/>
        <c:majorGridlines/>
        <c:minorGridlines/>
        <c:majorTickMark val="out"/>
        <c:minorTickMark val="none"/>
        <c:tickLblPos val="nextTo"/>
        <c:crossAx val="115275648"/>
        <c:crosses val="autoZero"/>
        <c:crossBetween val="midCat"/>
      </c:valAx>
      <c:valAx>
        <c:axId val="115275648"/>
        <c:scaling>
          <c:orientation val="minMax"/>
        </c:scaling>
        <c:delete val="1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15273728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yVal>
            <c:numRef>
              <c:f>Tabelle1!$A$3:$A$23</c:f>
              <c:numCache>
                <c:formatCode>General</c:formatCode>
                <c:ptCount val="2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3A0-4384-83AA-5603CC56E2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5330432"/>
        <c:axId val="117997952"/>
      </c:scatterChart>
      <c:valAx>
        <c:axId val="115330432"/>
        <c:scaling>
          <c:orientation val="minMax"/>
        </c:scaling>
        <c:delete val="1"/>
        <c:axPos val="b"/>
        <c:majorGridlines/>
        <c:minorGridlines/>
        <c:majorTickMark val="out"/>
        <c:minorTickMark val="none"/>
        <c:tickLblPos val="nextTo"/>
        <c:crossAx val="117997952"/>
        <c:crosses val="autoZero"/>
        <c:crossBetween val="midCat"/>
      </c:valAx>
      <c:valAx>
        <c:axId val="117997952"/>
        <c:scaling>
          <c:orientation val="minMax"/>
        </c:scaling>
        <c:delete val="1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15330432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920AD-9CEC-4E8A-883C-383649CFE1F7}" type="datetimeFigureOut">
              <a:rPr lang="de-DE" smtClean="0"/>
              <a:t>27.09.2021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080C0-F71D-4531-ADF0-7A3E98097F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4926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435865" y="2548318"/>
            <a:ext cx="9144000" cy="217054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z="6000" b="1" baseline="30000" dirty="0">
                <a:solidFill>
                  <a:srgbClr val="000000"/>
                </a:solidFill>
                <a:latin typeface="CenturyGothic-Bold"/>
              </a:rPr>
              <a:t>VORTRAG DER </a:t>
            </a:r>
            <a:br>
              <a:rPr lang="de-DE" sz="6000" b="1" baseline="30000" dirty="0">
                <a:solidFill>
                  <a:srgbClr val="000000"/>
                </a:solidFill>
                <a:latin typeface="CenturyGothic-Bold"/>
              </a:rPr>
            </a:br>
            <a:r>
              <a:rPr lang="de-DE" sz="6000" b="1" baseline="30000" dirty="0">
                <a:solidFill>
                  <a:srgbClr val="000000"/>
                </a:solidFill>
                <a:latin typeface="CenturyGothic-Bold"/>
              </a:rPr>
              <a:t>FH KÄRNTEN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435865" y="4994727"/>
            <a:ext cx="9144000" cy="1505238"/>
          </a:xfrm>
        </p:spPr>
        <p:txBody>
          <a:bodyPr/>
          <a:lstStyle>
            <a:lvl1pPr marL="0" indent="0" algn="ctr" rtl="0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de-DE" sz="2400" b="1" baseline="30000" dirty="0">
                <a:solidFill>
                  <a:srgbClr val="000000"/>
                </a:solidFill>
                <a:latin typeface="CenturyGothic-Bold"/>
              </a:rPr>
              <a:t>Von Max Mustermann</a:t>
            </a:r>
          </a:p>
          <a:p>
            <a:pPr rtl="0"/>
            <a:r>
              <a:rPr lang="de-DE" sz="2400" b="1" baseline="30000" dirty="0">
                <a:solidFill>
                  <a:srgbClr val="000000"/>
                </a:solidFill>
                <a:latin typeface="CenturyGothic-Bold"/>
              </a:rPr>
              <a:t>11.11.2011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3CC2-D627-46A3-862B-669495BD1A42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Ellipse 7"/>
          <p:cNvSpPr/>
          <p:nvPr userDrawn="1"/>
        </p:nvSpPr>
        <p:spPr>
          <a:xfrm>
            <a:off x="-1974810" y="3633591"/>
            <a:ext cx="3410675" cy="341067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90" y="4505209"/>
            <a:ext cx="1515067" cy="1880772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2122" y="-274446"/>
            <a:ext cx="3795486" cy="1739949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3703" y="477967"/>
            <a:ext cx="2408323" cy="2408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507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3CC2-D627-46A3-862B-669495BD1A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9458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3CC2-D627-46A3-862B-669495BD1A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0700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Ellipse 6"/>
          <p:cNvSpPr/>
          <p:nvPr userDrawn="1"/>
        </p:nvSpPr>
        <p:spPr>
          <a:xfrm>
            <a:off x="9796607" y="-1530951"/>
            <a:ext cx="2553813" cy="2553813"/>
          </a:xfrm>
          <a:prstGeom prst="ellipse">
            <a:avLst/>
          </a:prstGeom>
          <a:solidFill>
            <a:srgbClr val="D4121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9177" y="-223384"/>
            <a:ext cx="2463152" cy="1128859"/>
          </a:xfrm>
          <a:prstGeom prst="rect">
            <a:avLst/>
          </a:prstGeom>
        </p:spPr>
      </p:pic>
      <p:sp>
        <p:nvSpPr>
          <p:cNvPr id="11" name="Fußzeilenplatzhalter 4"/>
          <p:cNvSpPr txBox="1">
            <a:spLocks/>
          </p:cNvSpPr>
          <p:nvPr userDrawn="1"/>
        </p:nvSpPr>
        <p:spPr>
          <a:xfrm>
            <a:off x="9869177" y="6476106"/>
            <a:ext cx="2571750" cy="486833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Century Gothic"/>
                <a:cs typeface="Century Gothic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Century Gothic"/>
              </a:rPr>
              <a:t>WWW.FH-KAERNTEN.AT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79" y="5880897"/>
            <a:ext cx="1082042" cy="1082042"/>
          </a:xfrm>
          <a:prstGeom prst="rect">
            <a:avLst/>
          </a:prstGeom>
        </p:spPr>
      </p:pic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13" name="Textfeld 12"/>
          <p:cNvSpPr txBox="1"/>
          <p:nvPr userDrawn="1"/>
        </p:nvSpPr>
        <p:spPr>
          <a:xfrm>
            <a:off x="0" y="6582975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9A196DD3-BFEB-415C-A03B-C8EE007E2CF4}" type="slidenum">
              <a:rPr lang="de-DE" sz="1200" smtClean="0">
                <a:latin typeface="Corbel" panose="020B0503020204020204" pitchFamily="34" charset="0"/>
              </a:rPr>
              <a:pPr algn="ctr"/>
              <a:t>‹Nr.›</a:t>
            </a:fld>
            <a:endParaRPr lang="de-DE" sz="12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581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3CC2-D627-46A3-862B-669495BD1A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4918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3CC2-D627-46A3-862B-669495BD1A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644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3CC2-D627-46A3-862B-669495BD1A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2837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3CC2-D627-46A3-862B-669495BD1A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0676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3CC2-D627-46A3-862B-669495BD1A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5607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3CC2-D627-46A3-862B-669495BD1A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225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3CC2-D627-46A3-862B-669495BD1A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5888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83CC2-D627-46A3-862B-669495BD1A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971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35865" y="2624442"/>
            <a:ext cx="9144000" cy="1626739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Corbel" panose="020B0503020204020204" pitchFamily="34" charset="0"/>
              </a:rPr>
              <a:t>Data Science </a:t>
            </a:r>
            <a:r>
              <a:rPr lang="en-US" sz="4800" b="1" dirty="0" err="1" smtClean="0">
                <a:latin typeface="Corbel" panose="020B0503020204020204" pitchFamily="34" charset="0"/>
              </a:rPr>
              <a:t>für</a:t>
            </a:r>
            <a:r>
              <a:rPr lang="en-US" sz="4800" b="1" dirty="0" smtClean="0">
                <a:latin typeface="Corbel" panose="020B0503020204020204" pitchFamily="34" charset="0"/>
              </a:rPr>
              <a:t> </a:t>
            </a:r>
            <a:r>
              <a:rPr lang="en-US" sz="4800" b="1" dirty="0" err="1" smtClean="0">
                <a:latin typeface="Corbel" panose="020B0503020204020204" pitchFamily="34" charset="0"/>
              </a:rPr>
              <a:t>Sportveranstaltungen</a:t>
            </a:r>
            <a:endParaRPr lang="de-DE" sz="4800" b="1" dirty="0">
              <a:latin typeface="Corbel" panose="020B0503020204020204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35865" y="4527044"/>
            <a:ext cx="9144000" cy="2224078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rbel" panose="020B0503020204020204" pitchFamily="34" charset="0"/>
              </a:rPr>
              <a:t>FH Kärnten &amp; </a:t>
            </a:r>
            <a:r>
              <a:rPr lang="en-US" dirty="0" err="1" smtClean="0">
                <a:latin typeface="Corbel" panose="020B0503020204020204" pitchFamily="34" charset="0"/>
              </a:rPr>
              <a:t>DIH</a:t>
            </a:r>
            <a:r>
              <a:rPr lang="en-US" dirty="0" smtClean="0">
                <a:latin typeface="Corbel" panose="020B0503020204020204" pitchFamily="34" charset="0"/>
              </a:rPr>
              <a:t> </a:t>
            </a:r>
            <a:r>
              <a:rPr lang="en-US" dirty="0" err="1" smtClean="0">
                <a:latin typeface="Corbel" panose="020B0503020204020204" pitchFamily="34" charset="0"/>
              </a:rPr>
              <a:t>Süd</a:t>
            </a:r>
            <a:endParaRPr lang="en-US" dirty="0">
              <a:latin typeface="Corbel" panose="020B0503020204020204" pitchFamily="34" charset="0"/>
            </a:endParaRPr>
          </a:p>
          <a:p>
            <a:endParaRPr lang="en-US" b="1" dirty="0">
              <a:solidFill>
                <a:schemeClr val="tx1"/>
              </a:solidFill>
              <a:latin typeface="Corbel" panose="020B0503020204020204" pitchFamily="34" charset="0"/>
              <a:cs typeface="Century Gothic"/>
            </a:endParaRPr>
          </a:p>
          <a:p>
            <a:r>
              <a:rPr lang="de-DE" dirty="0" smtClean="0">
                <a:latin typeface="Corbel" panose="020B0503020204020204" pitchFamily="34" charset="0"/>
                <a:cs typeface="Century Gothic"/>
              </a:rPr>
              <a:t>27.09.2021</a:t>
            </a:r>
            <a:endParaRPr lang="de-DE" dirty="0">
              <a:solidFill>
                <a:schemeClr val="tx1"/>
              </a:solidFill>
              <a:latin typeface="Corbel" panose="020B0503020204020204" pitchFamily="34" charset="0"/>
              <a:cs typeface="Century Gothic"/>
            </a:endParaRPr>
          </a:p>
          <a:p>
            <a:endParaRPr lang="de-DE" dirty="0">
              <a:latin typeface="Corbel" panose="020B0503020204020204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1" y="39123"/>
            <a:ext cx="2388194" cy="1065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47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33F809-2F7F-4010-9F76-2E6D578DA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5798" y="39123"/>
            <a:ext cx="8749496" cy="1325563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Sportveranstaltungen</a:t>
            </a:r>
            <a:r>
              <a:rPr lang="en-US" sz="3200" dirty="0" smtClean="0">
                <a:solidFill>
                  <a:srgbClr val="FF0000"/>
                </a:solidFill>
                <a:latin typeface="Corbel" panose="020B0503020204020204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als</a:t>
            </a:r>
            <a:r>
              <a:rPr lang="en-US" sz="3200" dirty="0" smtClean="0">
                <a:solidFill>
                  <a:srgbClr val="FF0000"/>
                </a:solidFill>
                <a:latin typeface="Corbel" panose="020B0503020204020204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Datenlieferant</a:t>
            </a:r>
            <a:endParaRPr lang="en-US" sz="3200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1" y="39123"/>
            <a:ext cx="2388194" cy="1065069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2879349" y="1126042"/>
            <a:ext cx="29218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000" b="1" dirty="0" err="1" smtClean="0"/>
              <a:t>Moving</a:t>
            </a:r>
            <a:r>
              <a:rPr lang="de-AT" sz="2000" b="1" dirty="0" smtClean="0"/>
              <a:t> Finish Line Profile</a:t>
            </a:r>
            <a:endParaRPr lang="de-DE" sz="2000" b="1" dirty="0"/>
          </a:p>
        </p:txBody>
      </p:sp>
      <p:graphicFrame>
        <p:nvGraphicFramePr>
          <p:cNvPr id="35" name="Diagramm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0408241"/>
              </p:ext>
            </p:extLst>
          </p:nvPr>
        </p:nvGraphicFramePr>
        <p:xfrm>
          <a:off x="1784385" y="1340768"/>
          <a:ext cx="7344816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37" name="Gerade Verbindung 18"/>
          <p:cNvCxnSpPr/>
          <p:nvPr/>
        </p:nvCxnSpPr>
        <p:spPr bwMode="auto">
          <a:xfrm>
            <a:off x="1928401" y="1340768"/>
            <a:ext cx="0" cy="4610449"/>
          </a:xfrm>
          <a:prstGeom prst="line">
            <a:avLst/>
          </a:prstGeom>
          <a:noFill/>
          <a:ln w="1905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Rechteck 37"/>
          <p:cNvSpPr/>
          <p:nvPr/>
        </p:nvSpPr>
        <p:spPr bwMode="auto">
          <a:xfrm>
            <a:off x="1496353" y="5805264"/>
            <a:ext cx="818754" cy="254817"/>
          </a:xfrm>
          <a:prstGeom prst="rect">
            <a:avLst/>
          </a:prstGeom>
          <a:solidFill>
            <a:srgbClr val="FEFE90"/>
          </a:solidFill>
          <a:ln w="1905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000" dirty="0" err="1" smtClean="0"/>
              <a:t>Gun</a:t>
            </a:r>
            <a:r>
              <a:rPr lang="de-DE" sz="1000" dirty="0" smtClean="0"/>
              <a:t> Time</a:t>
            </a:r>
            <a:endParaRPr kumimoji="0" lang="de-DE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124" charset="0"/>
              <a:ea typeface="ＭＳ Ｐゴシック" pitchFamily="124" charset="-128"/>
            </a:endParaRPr>
          </a:p>
        </p:txBody>
      </p:sp>
      <p:sp>
        <p:nvSpPr>
          <p:cNvPr id="39" name="Rechteck 38"/>
          <p:cNvSpPr/>
          <p:nvPr/>
        </p:nvSpPr>
        <p:spPr bwMode="auto">
          <a:xfrm rot="16200000">
            <a:off x="792375" y="1659023"/>
            <a:ext cx="1777527" cy="51012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400" dirty="0" err="1" smtClean="0"/>
              <a:t>Distance</a:t>
            </a:r>
            <a:endParaRPr kumimoji="0" lang="de-DE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0" name="Rechteck 39"/>
          <p:cNvSpPr/>
          <p:nvPr/>
        </p:nvSpPr>
        <p:spPr bwMode="auto">
          <a:xfrm>
            <a:off x="7855730" y="5511168"/>
            <a:ext cx="1777527" cy="51012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400" dirty="0" smtClean="0"/>
              <a:t>Time</a:t>
            </a:r>
            <a:endParaRPr kumimoji="0" lang="de-DE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41" name="Gruppieren 40"/>
          <p:cNvGrpSpPr/>
          <p:nvPr/>
        </p:nvGrpSpPr>
        <p:grpSpPr>
          <a:xfrm>
            <a:off x="3800609" y="1340768"/>
            <a:ext cx="1080120" cy="4989886"/>
            <a:chOff x="3059832" y="1340768"/>
            <a:chExt cx="1080120" cy="4989886"/>
          </a:xfrm>
        </p:grpSpPr>
        <p:cxnSp>
          <p:nvCxnSpPr>
            <p:cNvPr id="42" name="Gerade Verbindung 4"/>
            <p:cNvCxnSpPr/>
            <p:nvPr/>
          </p:nvCxnSpPr>
          <p:spPr bwMode="auto">
            <a:xfrm>
              <a:off x="3563888" y="1340768"/>
              <a:ext cx="0" cy="4610449"/>
            </a:xfrm>
            <a:prstGeom prst="line">
              <a:avLst/>
            </a:prstGeom>
            <a:noFill/>
            <a:ln w="1905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3" name="Rechteck 42"/>
            <p:cNvSpPr/>
            <p:nvPr/>
          </p:nvSpPr>
          <p:spPr bwMode="auto">
            <a:xfrm>
              <a:off x="3059832" y="5838934"/>
              <a:ext cx="1080120" cy="491720"/>
            </a:xfrm>
            <a:prstGeom prst="rect">
              <a:avLst/>
            </a:prstGeom>
            <a:solidFill>
              <a:srgbClr val="FEFE90"/>
            </a:solidFill>
            <a:ln w="1905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000" dirty="0" smtClean="0"/>
                <a:t>Finish Line </a:t>
              </a:r>
              <a:br>
                <a:rPr lang="de-DE" sz="1000" dirty="0" smtClean="0"/>
              </a:br>
              <a:r>
                <a:rPr lang="de-DE" sz="1000" dirty="0" err="1" smtClean="0"/>
                <a:t>starts</a:t>
              </a:r>
              <a:r>
                <a:rPr lang="de-DE" sz="1000" dirty="0" smtClean="0"/>
                <a:t> </a:t>
              </a:r>
              <a:r>
                <a:rPr lang="de-DE" sz="1000" dirty="0" err="1" smtClean="0"/>
                <a:t>moving</a:t>
              </a:r>
              <a:endParaRPr kumimoji="0" lang="de-DE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124" charset="0"/>
                <a:ea typeface="ＭＳ Ｐゴシック" pitchFamily="124" charset="-128"/>
              </a:endParaRPr>
            </a:p>
          </p:txBody>
        </p:sp>
      </p:grpSp>
      <p:grpSp>
        <p:nvGrpSpPr>
          <p:cNvPr id="44" name="Gruppieren 43"/>
          <p:cNvGrpSpPr/>
          <p:nvPr/>
        </p:nvGrpSpPr>
        <p:grpSpPr>
          <a:xfrm>
            <a:off x="3921954" y="1844824"/>
            <a:ext cx="5423271" cy="3888432"/>
            <a:chOff x="3181177" y="1844824"/>
            <a:chExt cx="5423271" cy="3888432"/>
          </a:xfrm>
        </p:grpSpPr>
        <p:cxnSp>
          <p:nvCxnSpPr>
            <p:cNvPr id="45" name="Gerade Verbindung 42"/>
            <p:cNvCxnSpPr/>
            <p:nvPr/>
          </p:nvCxnSpPr>
          <p:spPr bwMode="auto">
            <a:xfrm flipH="1">
              <a:off x="3181177" y="5733256"/>
              <a:ext cx="720080" cy="0"/>
            </a:xfrm>
            <a:prstGeom prst="line">
              <a:avLst/>
            </a:prstGeom>
            <a:noFill/>
            <a:ln w="38100" cap="flat" cmpd="sng" algn="ctr">
              <a:solidFill>
                <a:srgbClr val="FFC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46" name="Gerade Verbindung 44"/>
            <p:cNvCxnSpPr/>
            <p:nvPr/>
          </p:nvCxnSpPr>
          <p:spPr bwMode="auto">
            <a:xfrm flipH="1">
              <a:off x="4860032" y="5733256"/>
              <a:ext cx="720080" cy="0"/>
            </a:xfrm>
            <a:prstGeom prst="line">
              <a:avLst/>
            </a:prstGeom>
            <a:noFill/>
            <a:ln w="38100" cap="flat" cmpd="sng" algn="ctr">
              <a:solidFill>
                <a:srgbClr val="FFC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47" name="Gerade Verbindung 45"/>
            <p:cNvCxnSpPr/>
            <p:nvPr/>
          </p:nvCxnSpPr>
          <p:spPr bwMode="auto">
            <a:xfrm flipH="1">
              <a:off x="6588224" y="5733256"/>
              <a:ext cx="720080" cy="0"/>
            </a:xfrm>
            <a:prstGeom prst="line">
              <a:avLst/>
            </a:prstGeom>
            <a:noFill/>
            <a:ln w="38100" cap="flat" cmpd="sng" algn="ctr">
              <a:solidFill>
                <a:srgbClr val="FFC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48" name="Gerade Verbindung 46"/>
            <p:cNvCxnSpPr/>
            <p:nvPr/>
          </p:nvCxnSpPr>
          <p:spPr bwMode="auto">
            <a:xfrm>
              <a:off x="8604448" y="1844824"/>
              <a:ext cx="0" cy="698526"/>
            </a:xfrm>
            <a:prstGeom prst="line">
              <a:avLst/>
            </a:prstGeom>
            <a:noFill/>
            <a:ln w="38100" cap="flat" cmpd="sng" algn="ctr">
              <a:solidFill>
                <a:srgbClr val="FFC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49" name="Gerade Verbindung 48"/>
            <p:cNvCxnSpPr/>
            <p:nvPr/>
          </p:nvCxnSpPr>
          <p:spPr bwMode="auto">
            <a:xfrm>
              <a:off x="6372200" y="4648798"/>
              <a:ext cx="0" cy="698526"/>
            </a:xfrm>
            <a:prstGeom prst="line">
              <a:avLst/>
            </a:prstGeom>
            <a:noFill/>
            <a:ln w="38100" cap="flat" cmpd="sng" algn="ctr">
              <a:solidFill>
                <a:srgbClr val="FFC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50" name="Gerade Verbindung 49"/>
            <p:cNvCxnSpPr/>
            <p:nvPr/>
          </p:nvCxnSpPr>
          <p:spPr bwMode="auto">
            <a:xfrm>
              <a:off x="4572000" y="4530674"/>
              <a:ext cx="0" cy="698526"/>
            </a:xfrm>
            <a:prstGeom prst="line">
              <a:avLst/>
            </a:prstGeom>
            <a:noFill/>
            <a:ln w="38100" cap="flat" cmpd="sng" algn="ctr">
              <a:solidFill>
                <a:srgbClr val="FFC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</p:grpSp>
      <p:grpSp>
        <p:nvGrpSpPr>
          <p:cNvPr id="51" name="Gruppieren 50"/>
          <p:cNvGrpSpPr/>
          <p:nvPr/>
        </p:nvGrpSpPr>
        <p:grpSpPr>
          <a:xfrm>
            <a:off x="5456793" y="1340768"/>
            <a:ext cx="2232248" cy="4752983"/>
            <a:chOff x="4716016" y="1340768"/>
            <a:chExt cx="2232248" cy="4752983"/>
          </a:xfrm>
        </p:grpSpPr>
        <p:grpSp>
          <p:nvGrpSpPr>
            <p:cNvPr id="52" name="Gruppieren 51"/>
            <p:cNvGrpSpPr/>
            <p:nvPr/>
          </p:nvGrpSpPr>
          <p:grpSpPr>
            <a:xfrm>
              <a:off x="4716016" y="1340768"/>
              <a:ext cx="1080120" cy="4752983"/>
              <a:chOff x="4716016" y="1340768"/>
              <a:chExt cx="1080120" cy="4752983"/>
            </a:xfrm>
          </p:grpSpPr>
          <p:cxnSp>
            <p:nvCxnSpPr>
              <p:cNvPr id="56" name="Gerade Verbindung 47"/>
              <p:cNvCxnSpPr/>
              <p:nvPr/>
            </p:nvCxnSpPr>
            <p:spPr bwMode="auto">
              <a:xfrm>
                <a:off x="5220072" y="1340768"/>
                <a:ext cx="0" cy="4610449"/>
              </a:xfrm>
              <a:prstGeom prst="line">
                <a:avLst/>
              </a:prstGeom>
              <a:noFill/>
              <a:ln w="19050" cap="flat" cmpd="sng" algn="ctr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7" name="Rechteck 56"/>
              <p:cNvSpPr/>
              <p:nvPr/>
            </p:nvSpPr>
            <p:spPr bwMode="auto">
              <a:xfrm>
                <a:off x="4716016" y="5838933"/>
                <a:ext cx="1080120" cy="254818"/>
              </a:xfrm>
              <a:prstGeom prst="rect">
                <a:avLst/>
              </a:prstGeom>
              <a:solidFill>
                <a:srgbClr val="FEFE90"/>
              </a:solidFill>
              <a:ln w="19050" cap="flat" cmpd="sng" algn="ctr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36000" rIns="36000" bIns="36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entury Gothic" pitchFamily="124" charset="0"/>
                    <a:ea typeface="ＭＳ Ｐゴシック" pitchFamily="124" charset="-128"/>
                  </a:rPr>
                  <a:t>Speed </a:t>
                </a:r>
                <a:r>
                  <a:rPr kumimoji="0" lang="de-DE" sz="1000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entury Gothic" pitchFamily="124" charset="0"/>
                    <a:ea typeface="ＭＳ Ｐゴシック" pitchFamily="124" charset="-128"/>
                  </a:rPr>
                  <a:t>change</a:t>
                </a:r>
                <a:endParaRPr kumimoji="0" lang="de-DE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entury Gothic" pitchFamily="124" charset="0"/>
                  <a:ea typeface="ＭＳ Ｐゴシック" pitchFamily="124" charset="-128"/>
                </a:endParaRPr>
              </a:p>
            </p:txBody>
          </p:sp>
        </p:grpSp>
        <p:cxnSp>
          <p:nvCxnSpPr>
            <p:cNvPr id="53" name="Gerade Verbindung 24"/>
            <p:cNvCxnSpPr/>
            <p:nvPr/>
          </p:nvCxnSpPr>
          <p:spPr bwMode="auto">
            <a:xfrm flipH="1">
              <a:off x="5215822" y="3501008"/>
              <a:ext cx="1732442" cy="133493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4" name="Rechteck 53"/>
            <p:cNvSpPr/>
            <p:nvPr/>
          </p:nvSpPr>
          <p:spPr bwMode="auto">
            <a:xfrm>
              <a:off x="5416596" y="4890824"/>
              <a:ext cx="759080" cy="254817"/>
            </a:xfrm>
            <a:prstGeom prst="rect">
              <a:avLst/>
            </a:prstGeom>
            <a:solidFill>
              <a:srgbClr val="FEFE90"/>
            </a:solidFill>
            <a:ln w="1905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000" u="sng" dirty="0" smtClean="0"/>
                <a:t>Speed 2</a:t>
              </a:r>
              <a:endParaRPr kumimoji="0" lang="de-DE" sz="1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55" name="Gerade Verbindung 55"/>
            <p:cNvCxnSpPr/>
            <p:nvPr/>
          </p:nvCxnSpPr>
          <p:spPr bwMode="auto">
            <a:xfrm>
              <a:off x="5618398" y="4524610"/>
              <a:ext cx="249389" cy="24671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8" name="Gruppieren 57"/>
          <p:cNvGrpSpPr/>
          <p:nvPr/>
        </p:nvGrpSpPr>
        <p:grpSpPr>
          <a:xfrm>
            <a:off x="848281" y="1266823"/>
            <a:ext cx="8280920" cy="5191240"/>
            <a:chOff x="107504" y="1266823"/>
            <a:chExt cx="8280920" cy="5191240"/>
          </a:xfrm>
        </p:grpSpPr>
        <p:grpSp>
          <p:nvGrpSpPr>
            <p:cNvPr id="59" name="Gruppieren 58"/>
            <p:cNvGrpSpPr/>
            <p:nvPr/>
          </p:nvGrpSpPr>
          <p:grpSpPr>
            <a:xfrm>
              <a:off x="5724128" y="1266823"/>
              <a:ext cx="2232248" cy="5191240"/>
              <a:chOff x="5724128" y="1266823"/>
              <a:chExt cx="2232248" cy="5191240"/>
            </a:xfrm>
          </p:grpSpPr>
          <p:cxnSp>
            <p:nvCxnSpPr>
              <p:cNvPr id="65" name="Gerade Verbindung 38"/>
              <p:cNvCxnSpPr/>
              <p:nvPr/>
            </p:nvCxnSpPr>
            <p:spPr bwMode="auto">
              <a:xfrm>
                <a:off x="6228184" y="1268760"/>
                <a:ext cx="0" cy="4970489"/>
              </a:xfrm>
              <a:prstGeom prst="lin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6" name="Rechteck 65"/>
              <p:cNvSpPr/>
              <p:nvPr/>
            </p:nvSpPr>
            <p:spPr bwMode="auto">
              <a:xfrm>
                <a:off x="5724128" y="6203245"/>
                <a:ext cx="1008112" cy="254818"/>
              </a:xfrm>
              <a:prstGeom prst="rect">
                <a:avLst/>
              </a:prstGeom>
              <a:solidFill>
                <a:srgbClr val="FF0000"/>
              </a:solidFill>
              <a:ln w="19050" cap="flat" cmpd="sng" algn="ctr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36000" rIns="36000" bIns="36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de-DE" sz="1000" dirty="0" smtClean="0">
                    <a:solidFill>
                      <a:schemeClr val="bg1"/>
                    </a:solidFill>
                  </a:rPr>
                  <a:t>First </a:t>
                </a:r>
                <a:r>
                  <a:rPr lang="de-DE" sz="1000" dirty="0" err="1" smtClean="0">
                    <a:solidFill>
                      <a:schemeClr val="bg1"/>
                    </a:solidFill>
                  </a:rPr>
                  <a:t>passing</a:t>
                </a:r>
                <a:endParaRPr kumimoji="0" lang="de-DE" sz="10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  <p:cxnSp>
            <p:nvCxnSpPr>
              <p:cNvPr id="67" name="Gerade Verbindung 40"/>
              <p:cNvCxnSpPr/>
              <p:nvPr/>
            </p:nvCxnSpPr>
            <p:spPr bwMode="auto">
              <a:xfrm>
                <a:off x="7380312" y="1266823"/>
                <a:ext cx="0" cy="4970489"/>
              </a:xfrm>
              <a:prstGeom prst="lin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8" name="Rechteck 67"/>
              <p:cNvSpPr/>
              <p:nvPr/>
            </p:nvSpPr>
            <p:spPr bwMode="auto">
              <a:xfrm>
                <a:off x="6948264" y="6203245"/>
                <a:ext cx="1008112" cy="254818"/>
              </a:xfrm>
              <a:prstGeom prst="rect">
                <a:avLst/>
              </a:prstGeom>
              <a:solidFill>
                <a:srgbClr val="FF0000"/>
              </a:solidFill>
              <a:ln w="19050" cap="flat" cmpd="sng" algn="ctr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36000" rIns="36000" bIns="36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de-DE" sz="1000" dirty="0" smtClean="0">
                    <a:solidFill>
                      <a:schemeClr val="bg1"/>
                    </a:solidFill>
                  </a:rPr>
                  <a:t>Last </a:t>
                </a:r>
                <a:r>
                  <a:rPr lang="de-DE" sz="1000" dirty="0" err="1" smtClean="0">
                    <a:solidFill>
                      <a:schemeClr val="bg1"/>
                    </a:solidFill>
                  </a:rPr>
                  <a:t>passing</a:t>
                </a:r>
                <a:endParaRPr kumimoji="0" lang="de-DE" sz="10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</p:grpSp>
        <p:grpSp>
          <p:nvGrpSpPr>
            <p:cNvPr id="60" name="Gruppieren 59"/>
            <p:cNvGrpSpPr/>
            <p:nvPr/>
          </p:nvGrpSpPr>
          <p:grpSpPr>
            <a:xfrm>
              <a:off x="107504" y="2564904"/>
              <a:ext cx="8280920" cy="1622970"/>
              <a:chOff x="107504" y="2564904"/>
              <a:chExt cx="8280920" cy="1622970"/>
            </a:xfrm>
          </p:grpSpPr>
          <p:cxnSp>
            <p:nvCxnSpPr>
              <p:cNvPr id="61" name="Gerade Verbindung 43"/>
              <p:cNvCxnSpPr/>
              <p:nvPr/>
            </p:nvCxnSpPr>
            <p:spPr bwMode="auto">
              <a:xfrm>
                <a:off x="1107232" y="4077072"/>
                <a:ext cx="7281192" cy="0"/>
              </a:xfrm>
              <a:prstGeom prst="lin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2" name="Gerade Verbindung 50"/>
              <p:cNvCxnSpPr/>
              <p:nvPr/>
            </p:nvCxnSpPr>
            <p:spPr bwMode="auto">
              <a:xfrm>
                <a:off x="1107232" y="2708920"/>
                <a:ext cx="7281192" cy="0"/>
              </a:xfrm>
              <a:prstGeom prst="lin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3" name="Rechteck 62"/>
              <p:cNvSpPr/>
              <p:nvPr/>
            </p:nvSpPr>
            <p:spPr bwMode="auto">
              <a:xfrm>
                <a:off x="107504" y="2564904"/>
                <a:ext cx="1008112" cy="254818"/>
              </a:xfrm>
              <a:prstGeom prst="rect">
                <a:avLst/>
              </a:prstGeom>
              <a:solidFill>
                <a:srgbClr val="FF0000"/>
              </a:solidFill>
              <a:ln w="19050" cap="flat" cmpd="sng" algn="ctr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36000" rIns="36000" bIns="36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de-DE" sz="1000" dirty="0" err="1" smtClean="0">
                    <a:solidFill>
                      <a:schemeClr val="bg1"/>
                    </a:solidFill>
                  </a:rPr>
                  <a:t>Farest</a:t>
                </a:r>
                <a:r>
                  <a:rPr lang="de-DE" sz="1000" dirty="0" smtClean="0">
                    <a:solidFill>
                      <a:schemeClr val="bg1"/>
                    </a:solidFill>
                  </a:rPr>
                  <a:t> </a:t>
                </a:r>
                <a:r>
                  <a:rPr lang="de-DE" sz="1000" dirty="0" err="1" smtClean="0">
                    <a:solidFill>
                      <a:schemeClr val="bg1"/>
                    </a:solidFill>
                  </a:rPr>
                  <a:t>Passing</a:t>
                </a:r>
                <a:endParaRPr kumimoji="0" lang="de-DE" sz="10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  <p:sp>
            <p:nvSpPr>
              <p:cNvPr id="64" name="Rechteck 63"/>
              <p:cNvSpPr/>
              <p:nvPr/>
            </p:nvSpPr>
            <p:spPr bwMode="auto">
              <a:xfrm>
                <a:off x="107504" y="3933056"/>
                <a:ext cx="1008112" cy="254818"/>
              </a:xfrm>
              <a:prstGeom prst="rect">
                <a:avLst/>
              </a:prstGeom>
              <a:solidFill>
                <a:srgbClr val="FF0000"/>
              </a:solidFill>
              <a:ln w="19050" cap="flat" cmpd="sng" algn="ctr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36000" rIns="0" bIns="36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de-DE" sz="1000" dirty="0" err="1" smtClean="0">
                    <a:solidFill>
                      <a:schemeClr val="bg1"/>
                    </a:solidFill>
                  </a:rPr>
                  <a:t>Nearest</a:t>
                </a:r>
                <a:r>
                  <a:rPr lang="de-DE" sz="1000" dirty="0" smtClean="0">
                    <a:solidFill>
                      <a:schemeClr val="bg1"/>
                    </a:solidFill>
                  </a:rPr>
                  <a:t> </a:t>
                </a:r>
                <a:r>
                  <a:rPr lang="de-DE" sz="1000" dirty="0" err="1" smtClean="0">
                    <a:solidFill>
                      <a:schemeClr val="bg1"/>
                    </a:solidFill>
                  </a:rPr>
                  <a:t>Passing</a:t>
                </a:r>
                <a:endParaRPr kumimoji="0" lang="de-DE" sz="10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</p:grpSp>
      </p:grpSp>
      <p:grpSp>
        <p:nvGrpSpPr>
          <p:cNvPr id="69" name="Gruppieren 68"/>
          <p:cNvGrpSpPr/>
          <p:nvPr/>
        </p:nvGrpSpPr>
        <p:grpSpPr>
          <a:xfrm>
            <a:off x="1928403" y="2669587"/>
            <a:ext cx="6194845" cy="2841581"/>
            <a:chOff x="1187626" y="2669587"/>
            <a:chExt cx="6194845" cy="2841581"/>
          </a:xfrm>
        </p:grpSpPr>
        <p:cxnSp>
          <p:nvCxnSpPr>
            <p:cNvPr id="70" name="Gerade Verbindung 33"/>
            <p:cNvCxnSpPr/>
            <p:nvPr/>
          </p:nvCxnSpPr>
          <p:spPr bwMode="auto">
            <a:xfrm flipH="1">
              <a:off x="1187626" y="4060465"/>
              <a:ext cx="5040558" cy="1450703"/>
            </a:xfrm>
            <a:prstGeom prst="line">
              <a:avLst/>
            </a:prstGeom>
            <a:noFill/>
            <a:ln w="9525" cap="flat" cmpd="sng" algn="ctr">
              <a:solidFill>
                <a:srgbClr val="E6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Gerade Verbindung 37"/>
            <p:cNvCxnSpPr/>
            <p:nvPr/>
          </p:nvCxnSpPr>
          <p:spPr bwMode="auto">
            <a:xfrm flipH="1">
              <a:off x="1187626" y="2669587"/>
              <a:ext cx="6194845" cy="2841581"/>
            </a:xfrm>
            <a:prstGeom prst="line">
              <a:avLst/>
            </a:prstGeom>
            <a:noFill/>
            <a:ln w="9525" cap="flat" cmpd="sng" algn="ctr">
              <a:solidFill>
                <a:srgbClr val="F2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2" name="Rechteck 71"/>
            <p:cNvSpPr/>
            <p:nvPr/>
          </p:nvSpPr>
          <p:spPr bwMode="auto">
            <a:xfrm>
              <a:off x="2411760" y="5229200"/>
              <a:ext cx="1080121" cy="248753"/>
            </a:xfrm>
            <a:prstGeom prst="rect">
              <a:avLst/>
            </a:prstGeom>
            <a:solidFill>
              <a:srgbClr val="FEFE90"/>
            </a:solidFill>
            <a:ln w="1905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36000" rIns="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000" dirty="0" smtClean="0"/>
                <a:t>Average </a:t>
              </a:r>
              <a:r>
                <a:rPr kumimoji="0" lang="de-DE" sz="10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entury Gothic" pitchFamily="124" charset="0"/>
                  <a:ea typeface="ＭＳ Ｐゴシック" pitchFamily="124" charset="-128"/>
                </a:rPr>
                <a:t>Athlete</a:t>
              </a:r>
              <a:endParaRPr kumimoji="0" lang="de-DE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124" charset="0"/>
                <a:ea typeface="ＭＳ Ｐゴシック" pitchFamily="124" charset="-128"/>
              </a:endParaRPr>
            </a:p>
          </p:txBody>
        </p:sp>
        <p:cxnSp>
          <p:nvCxnSpPr>
            <p:cNvPr id="73" name="Gerade Verbindung 58"/>
            <p:cNvCxnSpPr/>
            <p:nvPr/>
          </p:nvCxnSpPr>
          <p:spPr bwMode="auto">
            <a:xfrm>
              <a:off x="2040384" y="4797152"/>
              <a:ext cx="132681" cy="216024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4" name="Rechteck 73"/>
            <p:cNvSpPr/>
            <p:nvPr/>
          </p:nvSpPr>
          <p:spPr bwMode="auto">
            <a:xfrm>
              <a:off x="1331640" y="4581129"/>
              <a:ext cx="1250802" cy="238642"/>
            </a:xfrm>
            <a:prstGeom prst="rect">
              <a:avLst/>
            </a:prstGeom>
            <a:solidFill>
              <a:srgbClr val="FEFE90"/>
            </a:solidFill>
            <a:ln w="1905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000" dirty="0" err="1" smtClean="0"/>
                <a:t>Endurance</a:t>
              </a:r>
              <a:r>
                <a:rPr kumimoji="0" lang="de-DE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entury Gothic" pitchFamily="124" charset="0"/>
                  <a:ea typeface="ＭＳ Ｐゴシック" pitchFamily="124" charset="-128"/>
                </a:rPr>
                <a:t> </a:t>
              </a:r>
              <a:r>
                <a:rPr kumimoji="0" lang="de-DE" sz="10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entury Gothic" pitchFamily="124" charset="0"/>
                  <a:ea typeface="ＭＳ Ｐゴシック" pitchFamily="124" charset="-128"/>
                </a:rPr>
                <a:t>Athlete</a:t>
              </a:r>
              <a:endParaRPr kumimoji="0" lang="de-DE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124" charset="0"/>
                <a:ea typeface="ＭＳ Ｐゴシック" pitchFamily="124" charset="-128"/>
              </a:endParaRPr>
            </a:p>
          </p:txBody>
        </p:sp>
        <p:cxnSp>
          <p:nvCxnSpPr>
            <p:cNvPr id="75" name="Gerade Verbindung 61"/>
            <p:cNvCxnSpPr/>
            <p:nvPr/>
          </p:nvCxnSpPr>
          <p:spPr bwMode="auto">
            <a:xfrm>
              <a:off x="2987824" y="5013176"/>
              <a:ext cx="132681" cy="216024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6" name="Gruppieren 75"/>
          <p:cNvGrpSpPr/>
          <p:nvPr/>
        </p:nvGrpSpPr>
        <p:grpSpPr>
          <a:xfrm>
            <a:off x="7184985" y="1340768"/>
            <a:ext cx="2088232" cy="4752983"/>
            <a:chOff x="6444208" y="1340768"/>
            <a:chExt cx="2088232" cy="4752983"/>
          </a:xfrm>
        </p:grpSpPr>
        <p:sp>
          <p:nvSpPr>
            <p:cNvPr id="77" name="Rechteck 76"/>
            <p:cNvSpPr/>
            <p:nvPr/>
          </p:nvSpPr>
          <p:spPr bwMode="auto">
            <a:xfrm>
              <a:off x="7773360" y="2132856"/>
              <a:ext cx="759080" cy="254817"/>
            </a:xfrm>
            <a:prstGeom prst="rect">
              <a:avLst/>
            </a:prstGeom>
            <a:solidFill>
              <a:srgbClr val="FEFE90"/>
            </a:solidFill>
            <a:ln w="1905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000" u="sng" dirty="0" smtClean="0"/>
                <a:t>Speed n</a:t>
              </a:r>
              <a:endParaRPr kumimoji="0" lang="de-DE" sz="1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78" name="Gerade Verbindung 59"/>
            <p:cNvCxnSpPr/>
            <p:nvPr/>
          </p:nvCxnSpPr>
          <p:spPr bwMode="auto">
            <a:xfrm>
              <a:off x="7816681" y="1844824"/>
              <a:ext cx="139695" cy="271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Gerade Verbindung 19"/>
            <p:cNvCxnSpPr/>
            <p:nvPr/>
          </p:nvCxnSpPr>
          <p:spPr bwMode="auto">
            <a:xfrm flipH="1">
              <a:off x="6948264" y="1556792"/>
              <a:ext cx="1008112" cy="1944216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80" name="Gruppieren 79"/>
            <p:cNvGrpSpPr/>
            <p:nvPr/>
          </p:nvGrpSpPr>
          <p:grpSpPr>
            <a:xfrm>
              <a:off x="6444208" y="1340768"/>
              <a:ext cx="1080120" cy="4752983"/>
              <a:chOff x="6444208" y="1340768"/>
              <a:chExt cx="1080120" cy="4752983"/>
            </a:xfrm>
          </p:grpSpPr>
          <p:cxnSp>
            <p:nvCxnSpPr>
              <p:cNvPr id="81" name="Gerade Verbindung 21"/>
              <p:cNvCxnSpPr/>
              <p:nvPr/>
            </p:nvCxnSpPr>
            <p:spPr bwMode="auto">
              <a:xfrm>
                <a:off x="6948264" y="1340768"/>
                <a:ext cx="0" cy="4610449"/>
              </a:xfrm>
              <a:prstGeom prst="line">
                <a:avLst/>
              </a:prstGeom>
              <a:noFill/>
              <a:ln w="19050" cap="flat" cmpd="sng" algn="ctr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2" name="Rechteck 81"/>
              <p:cNvSpPr/>
              <p:nvPr/>
            </p:nvSpPr>
            <p:spPr bwMode="auto">
              <a:xfrm>
                <a:off x="6444208" y="5838933"/>
                <a:ext cx="1080120" cy="254818"/>
              </a:xfrm>
              <a:prstGeom prst="rect">
                <a:avLst/>
              </a:prstGeom>
              <a:solidFill>
                <a:srgbClr val="FEFE90"/>
              </a:solidFill>
              <a:ln w="19050" cap="flat" cmpd="sng" algn="ctr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36000" rIns="36000" bIns="36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entury Gothic" pitchFamily="124" charset="0"/>
                    <a:ea typeface="ＭＳ Ｐゴシック" pitchFamily="124" charset="-128"/>
                  </a:rPr>
                  <a:t>Speed </a:t>
                </a:r>
                <a:r>
                  <a:rPr kumimoji="0" lang="de-DE" sz="1000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entury Gothic" pitchFamily="124" charset="0"/>
                    <a:ea typeface="ＭＳ Ｐゴシック" pitchFamily="124" charset="-128"/>
                  </a:rPr>
                  <a:t>change</a:t>
                </a:r>
                <a:endParaRPr kumimoji="0" lang="de-DE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entury Gothic" pitchFamily="124" charset="0"/>
                  <a:ea typeface="ＭＳ Ｐゴシック" pitchFamily="124" charset="-128"/>
                </a:endParaRPr>
              </a:p>
            </p:txBody>
          </p:sp>
        </p:grpSp>
      </p:grpSp>
      <p:grpSp>
        <p:nvGrpSpPr>
          <p:cNvPr id="83" name="Gruppieren 82"/>
          <p:cNvGrpSpPr/>
          <p:nvPr/>
        </p:nvGrpSpPr>
        <p:grpSpPr>
          <a:xfrm>
            <a:off x="4281994" y="4743244"/>
            <a:ext cx="1678855" cy="777526"/>
            <a:chOff x="3541217" y="4743244"/>
            <a:chExt cx="1678855" cy="777526"/>
          </a:xfrm>
        </p:grpSpPr>
        <p:cxnSp>
          <p:nvCxnSpPr>
            <p:cNvPr id="84" name="Gerade Verbindung 53"/>
            <p:cNvCxnSpPr/>
            <p:nvPr/>
          </p:nvCxnSpPr>
          <p:spPr bwMode="auto">
            <a:xfrm>
              <a:off x="3962571" y="5013176"/>
              <a:ext cx="249389" cy="24671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Gerade Verbindung 22"/>
            <p:cNvCxnSpPr/>
            <p:nvPr/>
          </p:nvCxnSpPr>
          <p:spPr bwMode="auto">
            <a:xfrm flipH="1">
              <a:off x="3541217" y="4835945"/>
              <a:ext cx="1678855" cy="684825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6" name="Rechteck 85"/>
            <p:cNvSpPr/>
            <p:nvPr/>
          </p:nvSpPr>
          <p:spPr bwMode="auto">
            <a:xfrm>
              <a:off x="3727404" y="4743244"/>
              <a:ext cx="759080" cy="254817"/>
            </a:xfrm>
            <a:prstGeom prst="rect">
              <a:avLst/>
            </a:prstGeom>
            <a:solidFill>
              <a:srgbClr val="FEFE90"/>
            </a:solidFill>
            <a:ln w="1905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000" u="sng" dirty="0" smtClean="0"/>
                <a:t>Speed 1</a:t>
              </a:r>
              <a:endParaRPr kumimoji="0" lang="de-DE" sz="1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4273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33F809-2F7F-4010-9F76-2E6D578DA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2178" y="39123"/>
            <a:ext cx="8749496" cy="1325563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Erfolgsstories</a:t>
            </a:r>
            <a:r>
              <a:rPr lang="en-US" sz="2800" dirty="0" smtClean="0">
                <a:solidFill>
                  <a:srgbClr val="FF0000"/>
                </a:solidFill>
                <a:latin typeface="Corbel" panose="020B0503020204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trotz</a:t>
            </a:r>
            <a:r>
              <a:rPr lang="en-US" sz="2800" dirty="0" smtClean="0">
                <a:solidFill>
                  <a:srgbClr val="FF0000"/>
                </a:solidFill>
                <a:latin typeface="Corbel" panose="020B0503020204020204" pitchFamily="34" charset="0"/>
              </a:rPr>
              <a:t> (</a:t>
            </a:r>
            <a:r>
              <a:rPr lang="en-US" sz="28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oder</a:t>
            </a:r>
            <a:r>
              <a:rPr lang="en-US" sz="2800" dirty="0" smtClean="0">
                <a:solidFill>
                  <a:srgbClr val="FF0000"/>
                </a:solidFill>
                <a:latin typeface="Corbel" panose="020B0503020204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gerade</a:t>
            </a:r>
            <a:r>
              <a:rPr lang="en-US" sz="2800" dirty="0" smtClean="0">
                <a:solidFill>
                  <a:srgbClr val="FF0000"/>
                </a:solidFill>
                <a:latin typeface="Corbel" panose="020B0503020204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durch</a:t>
            </a:r>
            <a:r>
              <a:rPr lang="en-US" sz="2800" dirty="0" smtClean="0">
                <a:solidFill>
                  <a:srgbClr val="FF0000"/>
                </a:solidFill>
                <a:latin typeface="Corbel" panose="020B0503020204020204" pitchFamily="34" charset="0"/>
              </a:rPr>
              <a:t>) </a:t>
            </a:r>
            <a:r>
              <a:rPr lang="en-US" sz="28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Pandemie</a:t>
            </a:r>
            <a:endParaRPr lang="en-US" sz="2800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1" y="39123"/>
            <a:ext cx="2388194" cy="1065069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>
            <a:off x="648181" y="1334559"/>
            <a:ext cx="105561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de-AT" sz="2400" dirty="0">
                <a:solidFill>
                  <a:srgbClr val="000000"/>
                </a:solidFill>
              </a:rPr>
              <a:t>New </a:t>
            </a:r>
            <a:r>
              <a:rPr lang="de-AT" sz="2400" dirty="0" err="1">
                <a:solidFill>
                  <a:srgbClr val="000000"/>
                </a:solidFill>
              </a:rPr>
              <a:t>running</a:t>
            </a:r>
            <a:r>
              <a:rPr lang="de-AT" sz="2400" dirty="0">
                <a:solidFill>
                  <a:srgbClr val="000000"/>
                </a:solidFill>
              </a:rPr>
              <a:t> </a:t>
            </a:r>
            <a:r>
              <a:rPr lang="de-AT" sz="2400" dirty="0" err="1">
                <a:solidFill>
                  <a:srgbClr val="000000"/>
                </a:solidFill>
              </a:rPr>
              <a:t>event</a:t>
            </a:r>
            <a:r>
              <a:rPr lang="de-AT" sz="2400" dirty="0">
                <a:solidFill>
                  <a:srgbClr val="000000"/>
                </a:solidFill>
              </a:rPr>
              <a:t> </a:t>
            </a:r>
            <a:r>
              <a:rPr lang="de-AT" sz="2400" dirty="0" err="1" smtClean="0">
                <a:solidFill>
                  <a:srgbClr val="000000"/>
                </a:solidFill>
              </a:rPr>
              <a:t>format</a:t>
            </a:r>
            <a:r>
              <a:rPr lang="de-AT" sz="2400" dirty="0" smtClean="0">
                <a:solidFill>
                  <a:srgbClr val="000000"/>
                </a:solidFill>
              </a:rPr>
              <a:t>        -&gt;  </a:t>
            </a:r>
            <a:r>
              <a:rPr lang="de-AT" sz="2400" dirty="0" err="1" smtClean="0">
                <a:solidFill>
                  <a:srgbClr val="FF0000"/>
                </a:solidFill>
              </a:rPr>
              <a:t>successful</a:t>
            </a:r>
            <a:r>
              <a:rPr lang="de-AT" sz="2400" dirty="0" smtClean="0">
                <a:solidFill>
                  <a:srgbClr val="FF0000"/>
                </a:solidFill>
              </a:rPr>
              <a:t> </a:t>
            </a:r>
            <a:r>
              <a:rPr lang="de-AT" sz="2400" dirty="0" err="1" smtClean="0">
                <a:solidFill>
                  <a:srgbClr val="FF0000"/>
                </a:solidFill>
              </a:rPr>
              <a:t>transformation</a:t>
            </a:r>
            <a:r>
              <a:rPr lang="de-AT" sz="2400" dirty="0" smtClean="0">
                <a:solidFill>
                  <a:srgbClr val="FF0000"/>
                </a:solidFill>
              </a:rPr>
              <a:t> </a:t>
            </a:r>
            <a:r>
              <a:rPr lang="de-AT" sz="2400" dirty="0" err="1" smtClean="0">
                <a:solidFill>
                  <a:srgbClr val="FF0000"/>
                </a:solidFill>
              </a:rPr>
              <a:t>into</a:t>
            </a:r>
            <a:r>
              <a:rPr lang="de-AT" sz="2400" dirty="0" smtClean="0">
                <a:solidFill>
                  <a:srgbClr val="FF0000"/>
                </a:solidFill>
              </a:rPr>
              <a:t> </a:t>
            </a:r>
            <a:r>
              <a:rPr lang="de-AT" sz="2400" dirty="0" err="1" smtClean="0">
                <a:solidFill>
                  <a:srgbClr val="FF0000"/>
                </a:solidFill>
              </a:rPr>
              <a:t>virtual</a:t>
            </a:r>
            <a:r>
              <a:rPr lang="de-AT" sz="2400" dirty="0" smtClean="0">
                <a:solidFill>
                  <a:srgbClr val="FF0000"/>
                </a:solidFill>
              </a:rPr>
              <a:t> </a:t>
            </a:r>
            <a:r>
              <a:rPr lang="de-AT" sz="2400" dirty="0" err="1" smtClean="0">
                <a:solidFill>
                  <a:srgbClr val="FF0000"/>
                </a:solidFill>
              </a:rPr>
              <a:t>event</a:t>
            </a:r>
            <a:endParaRPr lang="de-AT" sz="24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de-AT" sz="2400" dirty="0" err="1">
                <a:solidFill>
                  <a:srgbClr val="000000"/>
                </a:solidFill>
              </a:rPr>
              <a:t>Thinking</a:t>
            </a:r>
            <a:r>
              <a:rPr lang="de-AT" sz="2400" dirty="0">
                <a:solidFill>
                  <a:srgbClr val="000000"/>
                </a:solidFill>
              </a:rPr>
              <a:t> in „</a:t>
            </a:r>
            <a:r>
              <a:rPr lang="de-AT" sz="2400" dirty="0" err="1">
                <a:solidFill>
                  <a:srgbClr val="000000"/>
                </a:solidFill>
              </a:rPr>
              <a:t>distances</a:t>
            </a:r>
            <a:r>
              <a:rPr lang="de-AT" sz="2400" dirty="0">
                <a:solidFill>
                  <a:srgbClr val="000000"/>
                </a:solidFill>
              </a:rPr>
              <a:t>“ </a:t>
            </a:r>
            <a:r>
              <a:rPr lang="de-AT" sz="2400" dirty="0" err="1">
                <a:solidFill>
                  <a:srgbClr val="000000"/>
                </a:solidFill>
              </a:rPr>
              <a:t>and</a:t>
            </a:r>
            <a:r>
              <a:rPr lang="de-AT" sz="2400" dirty="0">
                <a:solidFill>
                  <a:srgbClr val="000000"/>
                </a:solidFill>
              </a:rPr>
              <a:t> not in „</a:t>
            </a:r>
            <a:r>
              <a:rPr lang="de-AT" sz="2400" dirty="0" err="1">
                <a:solidFill>
                  <a:srgbClr val="000000"/>
                </a:solidFill>
              </a:rPr>
              <a:t>times</a:t>
            </a:r>
            <a:r>
              <a:rPr lang="de-AT" sz="2400" dirty="0">
                <a:solidFill>
                  <a:srgbClr val="000000"/>
                </a:solidFill>
              </a:rPr>
              <a:t>“</a:t>
            </a:r>
          </a:p>
          <a:p>
            <a:pPr>
              <a:lnSpc>
                <a:spcPct val="150000"/>
              </a:lnSpc>
            </a:pPr>
            <a:r>
              <a:rPr lang="de-AT" sz="2400" dirty="0" err="1">
                <a:solidFill>
                  <a:srgbClr val="000000"/>
                </a:solidFill>
              </a:rPr>
              <a:t>Reduces</a:t>
            </a:r>
            <a:r>
              <a:rPr lang="de-AT" sz="2400" dirty="0">
                <a:solidFill>
                  <a:srgbClr val="000000"/>
                </a:solidFill>
              </a:rPr>
              <a:t> </a:t>
            </a:r>
            <a:r>
              <a:rPr lang="de-AT" sz="2400" dirty="0" err="1">
                <a:solidFill>
                  <a:srgbClr val="000000"/>
                </a:solidFill>
              </a:rPr>
              <a:t>the</a:t>
            </a:r>
            <a:r>
              <a:rPr lang="de-AT" sz="2400" dirty="0">
                <a:solidFill>
                  <a:srgbClr val="000000"/>
                </a:solidFill>
              </a:rPr>
              <a:t> </a:t>
            </a:r>
            <a:r>
              <a:rPr lang="de-AT" sz="2400" dirty="0" err="1">
                <a:solidFill>
                  <a:srgbClr val="000000"/>
                </a:solidFill>
              </a:rPr>
              <a:t>gap</a:t>
            </a:r>
            <a:r>
              <a:rPr lang="de-AT" sz="2400" dirty="0">
                <a:solidFill>
                  <a:srgbClr val="000000"/>
                </a:solidFill>
              </a:rPr>
              <a:t> </a:t>
            </a:r>
            <a:r>
              <a:rPr lang="de-AT" sz="2400" dirty="0" err="1">
                <a:solidFill>
                  <a:srgbClr val="000000"/>
                </a:solidFill>
              </a:rPr>
              <a:t>between</a:t>
            </a:r>
            <a:r>
              <a:rPr lang="de-AT" sz="2400" dirty="0">
                <a:solidFill>
                  <a:srgbClr val="000000"/>
                </a:solidFill>
              </a:rPr>
              <a:t> pro &amp; </a:t>
            </a:r>
            <a:r>
              <a:rPr lang="de-AT" sz="2400" dirty="0" err="1">
                <a:solidFill>
                  <a:srgbClr val="000000"/>
                </a:solidFill>
              </a:rPr>
              <a:t>agegroup</a:t>
            </a:r>
            <a:r>
              <a:rPr lang="de-AT" sz="2400" dirty="0">
                <a:solidFill>
                  <a:srgbClr val="000000"/>
                </a:solidFill>
              </a:rPr>
              <a:t> </a:t>
            </a:r>
            <a:r>
              <a:rPr lang="de-AT" sz="2400" dirty="0" err="1">
                <a:solidFill>
                  <a:srgbClr val="000000"/>
                </a:solidFill>
              </a:rPr>
              <a:t>athletes</a:t>
            </a:r>
            <a:r>
              <a:rPr lang="de-AT" sz="2400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Considering some restrictions to athletes during passing process of the finish line (on track, orientation)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Considering some restriction to course selection (GPS coverage, street width, metallic surrounding)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Live coverage possible with mobile network access (GSM, Sat)</a:t>
            </a:r>
            <a:endParaRPr lang="de-AT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406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33F809-2F7F-4010-9F76-2E6D578DA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5798" y="39123"/>
            <a:ext cx="8749496" cy="1325563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Sportveranstaltungen</a:t>
            </a:r>
            <a:r>
              <a:rPr lang="en-US" sz="3200" dirty="0" smtClean="0">
                <a:solidFill>
                  <a:srgbClr val="FF0000"/>
                </a:solidFill>
                <a:latin typeface="Corbel" panose="020B0503020204020204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als</a:t>
            </a:r>
            <a:r>
              <a:rPr lang="en-US" sz="3200" dirty="0" smtClean="0">
                <a:solidFill>
                  <a:srgbClr val="FF0000"/>
                </a:solidFill>
                <a:latin typeface="Corbel" panose="020B0503020204020204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Datenlieferant</a:t>
            </a:r>
            <a:endParaRPr lang="en-US" sz="3200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1" y="39123"/>
            <a:ext cx="2388194" cy="1065069"/>
          </a:xfrm>
          <a:prstGeom prst="rect">
            <a:avLst/>
          </a:prstGeom>
        </p:spPr>
      </p:pic>
      <p:pic>
        <p:nvPicPr>
          <p:cNvPr id="5" name="Picture 2" descr="G:\Job_spez\2014\0429_GeoKak_WFLWR\GEOKAK_Race\P118040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569" y="1348160"/>
            <a:ext cx="7200800" cy="4805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eck 6"/>
          <p:cNvSpPr/>
          <p:nvPr/>
        </p:nvSpPr>
        <p:spPr>
          <a:xfrm>
            <a:off x="8160153" y="1517481"/>
            <a:ext cx="4031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2400" dirty="0" err="1" smtClean="0">
                <a:solidFill>
                  <a:srgbClr val="000000"/>
                </a:solidFill>
              </a:rPr>
              <a:t>Wings</a:t>
            </a:r>
            <a:r>
              <a:rPr lang="de-DE" sz="2400" dirty="0" smtClean="0">
                <a:solidFill>
                  <a:srgbClr val="000000"/>
                </a:solidFill>
              </a:rPr>
              <a:t> </a:t>
            </a:r>
            <a:r>
              <a:rPr lang="de-DE" sz="2400" dirty="0" err="1" smtClean="0">
                <a:solidFill>
                  <a:srgbClr val="000000"/>
                </a:solidFill>
              </a:rPr>
              <a:t>for</a:t>
            </a:r>
            <a:r>
              <a:rPr lang="de-DE" sz="2400" dirty="0" smtClean="0">
                <a:solidFill>
                  <a:srgbClr val="000000"/>
                </a:solidFill>
              </a:rPr>
              <a:t> Life World Run</a:t>
            </a:r>
          </a:p>
          <a:p>
            <a:pPr algn="ctr">
              <a:lnSpc>
                <a:spcPct val="150000"/>
              </a:lnSpc>
            </a:pPr>
            <a:r>
              <a:rPr lang="de-DE" sz="2400" dirty="0" err="1" smtClean="0">
                <a:solidFill>
                  <a:srgbClr val="000000"/>
                </a:solidFill>
              </a:rPr>
              <a:t>Flagship</a:t>
            </a:r>
            <a:r>
              <a:rPr lang="de-DE" sz="2400" dirty="0" smtClean="0">
                <a:solidFill>
                  <a:srgbClr val="000000"/>
                </a:solidFill>
              </a:rPr>
              <a:t> Run</a:t>
            </a:r>
          </a:p>
          <a:p>
            <a:pPr algn="ctr">
              <a:lnSpc>
                <a:spcPct val="150000"/>
              </a:lnSpc>
            </a:pPr>
            <a:endParaRPr lang="de-AT" sz="2400" dirty="0">
              <a:solidFill>
                <a:srgbClr val="00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de-DE" sz="2400" dirty="0" err="1">
                <a:solidFill>
                  <a:srgbClr val="000000"/>
                </a:solidFill>
              </a:rPr>
              <a:t>Wings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for</a:t>
            </a:r>
            <a:r>
              <a:rPr lang="de-DE" sz="2400" dirty="0">
                <a:solidFill>
                  <a:srgbClr val="000000"/>
                </a:solidFill>
              </a:rPr>
              <a:t> Life </a:t>
            </a:r>
            <a:r>
              <a:rPr lang="de-DE" sz="2400" dirty="0" smtClean="0">
                <a:solidFill>
                  <a:srgbClr val="000000"/>
                </a:solidFill>
              </a:rPr>
              <a:t>World Run</a:t>
            </a:r>
          </a:p>
          <a:p>
            <a:pPr algn="ctr">
              <a:lnSpc>
                <a:spcPct val="150000"/>
              </a:lnSpc>
            </a:pPr>
            <a:r>
              <a:rPr lang="de-DE" sz="2400" dirty="0" smtClean="0">
                <a:solidFill>
                  <a:srgbClr val="000000"/>
                </a:solidFill>
              </a:rPr>
              <a:t>App Run</a:t>
            </a:r>
            <a:endParaRPr lang="de-DE" sz="2400" dirty="0">
              <a:solidFill>
                <a:srgbClr val="000000"/>
              </a:solidFill>
            </a:endParaRPr>
          </a:p>
          <a:p>
            <a:pPr algn="ctr">
              <a:lnSpc>
                <a:spcPct val="150000"/>
              </a:lnSpc>
            </a:pPr>
            <a:endParaRPr lang="de-AT" sz="2400" dirty="0" smtClean="0">
              <a:solidFill>
                <a:srgbClr val="00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de-DE" sz="2400" dirty="0" err="1">
                <a:solidFill>
                  <a:srgbClr val="000000"/>
                </a:solidFill>
              </a:rPr>
              <a:t>Wings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for</a:t>
            </a:r>
            <a:r>
              <a:rPr lang="de-DE" sz="2400" dirty="0">
                <a:solidFill>
                  <a:srgbClr val="000000"/>
                </a:solidFill>
              </a:rPr>
              <a:t> Life </a:t>
            </a:r>
            <a:r>
              <a:rPr lang="de-DE" sz="2400" dirty="0" smtClean="0">
                <a:solidFill>
                  <a:srgbClr val="000000"/>
                </a:solidFill>
              </a:rPr>
              <a:t>World </a:t>
            </a:r>
            <a:r>
              <a:rPr lang="de-DE" sz="2400" dirty="0">
                <a:solidFill>
                  <a:srgbClr val="000000"/>
                </a:solidFill>
              </a:rPr>
              <a:t>Run</a:t>
            </a:r>
          </a:p>
          <a:p>
            <a:pPr algn="ctr">
              <a:lnSpc>
                <a:spcPct val="150000"/>
              </a:lnSpc>
            </a:pPr>
            <a:r>
              <a:rPr lang="de-AT" sz="2400" dirty="0" err="1" smtClean="0">
                <a:solidFill>
                  <a:srgbClr val="000000"/>
                </a:solidFill>
              </a:rPr>
              <a:t>Organized</a:t>
            </a:r>
            <a:r>
              <a:rPr lang="de-AT" sz="2400" dirty="0" smtClean="0">
                <a:solidFill>
                  <a:srgbClr val="000000"/>
                </a:solidFill>
              </a:rPr>
              <a:t> App Run</a:t>
            </a:r>
            <a:endParaRPr lang="de-AT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9347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33F809-2F7F-4010-9F76-2E6D578DA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1691" y="0"/>
            <a:ext cx="3159889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rbel" panose="020B0503020204020204" pitchFamily="34" charset="0"/>
              </a:rPr>
              <a:t>Agenda</a:t>
            </a:r>
            <a:endParaRPr lang="en-US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F18487-8157-4096-B9A0-A23E9DC04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6634"/>
            <a:ext cx="10824713" cy="4351338"/>
          </a:xfrm>
        </p:spPr>
        <p:txBody>
          <a:bodyPr>
            <a:normAutofit/>
          </a:bodyPr>
          <a:lstStyle/>
          <a:p>
            <a:r>
              <a:rPr lang="de-DE" dirty="0" smtClean="0">
                <a:latin typeface="Corbel" panose="020B0503020204020204" pitchFamily="34" charset="0"/>
              </a:rPr>
              <a:t>Begrüßung</a:t>
            </a:r>
          </a:p>
          <a:p>
            <a:r>
              <a:rPr lang="de-DE" dirty="0" smtClean="0">
                <a:latin typeface="Corbel" panose="020B0503020204020204" pitchFamily="34" charset="0"/>
              </a:rPr>
              <a:t>Sportveranstaltungen als Datenlieferant</a:t>
            </a:r>
          </a:p>
          <a:p>
            <a:r>
              <a:rPr lang="de-DE" dirty="0" err="1" smtClean="0">
                <a:latin typeface="Corbel" panose="020B0503020204020204" pitchFamily="34" charset="0"/>
              </a:rPr>
              <a:t>Erfolgsstories</a:t>
            </a:r>
            <a:r>
              <a:rPr lang="de-DE" dirty="0" smtClean="0">
                <a:latin typeface="Corbel" panose="020B0503020204020204" pitchFamily="34" charset="0"/>
              </a:rPr>
              <a:t> im Sportbusiness trotz (oder gerade durch) Pandemie</a:t>
            </a:r>
          </a:p>
          <a:p>
            <a:r>
              <a:rPr lang="de-DE" dirty="0" smtClean="0">
                <a:latin typeface="Corbel" panose="020B0503020204020204" pitchFamily="34" charset="0"/>
              </a:rPr>
              <a:t>Beispiele für Data Science im </a:t>
            </a:r>
            <a:r>
              <a:rPr lang="de-DE" dirty="0" smtClean="0">
                <a:latin typeface="Corbel" panose="020B0503020204020204" pitchFamily="34" charset="0"/>
              </a:rPr>
              <a:t>Sport</a:t>
            </a:r>
          </a:p>
          <a:p>
            <a:r>
              <a:rPr lang="de-DE" dirty="0" smtClean="0">
                <a:latin typeface="Corbel" panose="020B0503020204020204" pitchFamily="34" charset="0"/>
              </a:rPr>
              <a:t>Pause</a:t>
            </a:r>
            <a:endParaRPr lang="de-DE" dirty="0" smtClean="0">
              <a:latin typeface="Corbel" panose="020B0503020204020204" pitchFamily="34" charset="0"/>
            </a:endParaRPr>
          </a:p>
          <a:p>
            <a:r>
              <a:rPr lang="de-DE" dirty="0">
                <a:latin typeface="Corbel" panose="020B0503020204020204" pitchFamily="34" charset="0"/>
              </a:rPr>
              <a:t>Beispiele für Data Science </a:t>
            </a:r>
            <a:r>
              <a:rPr lang="de-DE" dirty="0" smtClean="0">
                <a:latin typeface="Corbel" panose="020B0503020204020204" pitchFamily="34" charset="0"/>
              </a:rPr>
              <a:t>in der Logistik</a:t>
            </a:r>
            <a:endParaRPr lang="de-DE" dirty="0">
              <a:latin typeface="Corbel" panose="020B0503020204020204" pitchFamily="34" charset="0"/>
            </a:endParaRPr>
          </a:p>
          <a:p>
            <a:r>
              <a:rPr lang="de-DE" dirty="0" smtClean="0">
                <a:latin typeface="Corbel" panose="020B0503020204020204" pitchFamily="34" charset="0"/>
              </a:rPr>
              <a:t>Diskussion Datenschutz </a:t>
            </a:r>
            <a:r>
              <a:rPr lang="de-DE" dirty="0" smtClean="0">
                <a:latin typeface="Corbel" panose="020B0503020204020204" pitchFamily="34" charset="0"/>
              </a:rPr>
              <a:t>rund um Teilnehmer*</a:t>
            </a:r>
            <a:r>
              <a:rPr lang="de-DE" dirty="0" err="1" smtClean="0">
                <a:latin typeface="Corbel" panose="020B0503020204020204" pitchFamily="34" charset="0"/>
              </a:rPr>
              <a:t>innendaten</a:t>
            </a:r>
            <a:endParaRPr lang="de-DE" dirty="0" smtClean="0">
              <a:latin typeface="Corbel" panose="020B0503020204020204" pitchFamily="34" charset="0"/>
            </a:endParaRPr>
          </a:p>
          <a:p>
            <a:r>
              <a:rPr lang="de-DE" dirty="0" smtClean="0">
                <a:latin typeface="Corbel" panose="020B0503020204020204" pitchFamily="34" charset="0"/>
              </a:rPr>
              <a:t>Neue Möglichkeiten für den Sportveranstalter durch Data Science</a:t>
            </a:r>
            <a:endParaRPr lang="de-DE" dirty="0">
              <a:latin typeface="Corbel" panose="020B0503020204020204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1" y="39123"/>
            <a:ext cx="2388194" cy="1065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1061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33F809-2F7F-4010-9F76-2E6D578DA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015" y="39123"/>
            <a:ext cx="8633749" cy="1325563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Sportveranstaltungen</a:t>
            </a:r>
            <a:r>
              <a:rPr lang="en-US" sz="3200" dirty="0" smtClean="0">
                <a:solidFill>
                  <a:srgbClr val="FF0000"/>
                </a:solidFill>
                <a:latin typeface="Corbel" panose="020B0503020204020204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als</a:t>
            </a:r>
            <a:r>
              <a:rPr lang="en-US" sz="3200" dirty="0" smtClean="0">
                <a:solidFill>
                  <a:srgbClr val="FF0000"/>
                </a:solidFill>
                <a:latin typeface="Corbel" panose="020B0503020204020204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Datenlieferant</a:t>
            </a:r>
            <a:endParaRPr lang="en-US" sz="3200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1464" y="1419145"/>
            <a:ext cx="6740669" cy="5144012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1" y="39123"/>
            <a:ext cx="2388194" cy="1065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4868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33F809-2F7F-4010-9F76-2E6D578DA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8842" y="302779"/>
            <a:ext cx="8858025" cy="801413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Sportveranstaltungen</a:t>
            </a:r>
            <a:r>
              <a:rPr lang="en-US" sz="3200" dirty="0" smtClean="0">
                <a:solidFill>
                  <a:srgbClr val="FF0000"/>
                </a:solidFill>
                <a:latin typeface="Corbel" panose="020B0503020204020204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als</a:t>
            </a:r>
            <a:r>
              <a:rPr lang="en-US" sz="3200" dirty="0" smtClean="0">
                <a:solidFill>
                  <a:srgbClr val="FF0000"/>
                </a:solidFill>
                <a:latin typeface="Corbel" panose="020B0503020204020204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Datenlieferant</a:t>
            </a:r>
            <a:endParaRPr lang="en-US" sz="3200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1382332"/>
            <a:ext cx="7484415" cy="507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hteck 2"/>
          <p:cNvSpPr/>
          <p:nvPr/>
        </p:nvSpPr>
        <p:spPr>
          <a:xfrm>
            <a:off x="3543301" y="1319986"/>
            <a:ext cx="4468090" cy="3083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1" y="39123"/>
            <a:ext cx="2388194" cy="1065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6378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33F809-2F7F-4010-9F76-2E6D578DA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5798" y="39123"/>
            <a:ext cx="8749496" cy="1325563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Sportveranstaltungen</a:t>
            </a:r>
            <a:r>
              <a:rPr lang="en-US" sz="3200" dirty="0" smtClean="0">
                <a:solidFill>
                  <a:srgbClr val="FF0000"/>
                </a:solidFill>
                <a:latin typeface="Corbel" panose="020B0503020204020204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als</a:t>
            </a:r>
            <a:r>
              <a:rPr lang="en-US" sz="3200" dirty="0" smtClean="0">
                <a:solidFill>
                  <a:srgbClr val="FF0000"/>
                </a:solidFill>
                <a:latin typeface="Corbel" panose="020B0503020204020204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Datenlieferant</a:t>
            </a:r>
            <a:endParaRPr lang="en-US" sz="3200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3543301" y="1319986"/>
            <a:ext cx="4468090" cy="3083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838199" y="1474164"/>
            <a:ext cx="1062073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de-AT" sz="2400" b="1" dirty="0">
                <a:solidFill>
                  <a:srgbClr val="000000"/>
                </a:solidFill>
              </a:rPr>
              <a:t>Different </a:t>
            </a:r>
            <a:r>
              <a:rPr lang="de-AT" sz="2400" b="1" dirty="0" err="1">
                <a:solidFill>
                  <a:srgbClr val="000000"/>
                </a:solidFill>
              </a:rPr>
              <a:t>e</a:t>
            </a:r>
            <a:r>
              <a:rPr lang="de-AT" sz="2400" b="1" dirty="0" err="1" smtClean="0">
                <a:solidFill>
                  <a:srgbClr val="000000"/>
                </a:solidFill>
              </a:rPr>
              <a:t>rror</a:t>
            </a:r>
            <a:r>
              <a:rPr lang="de-AT" sz="2400" b="1" dirty="0" smtClean="0">
                <a:solidFill>
                  <a:srgbClr val="000000"/>
                </a:solidFill>
              </a:rPr>
              <a:t> </a:t>
            </a:r>
            <a:r>
              <a:rPr lang="de-AT" sz="2400" b="1" dirty="0" err="1" smtClean="0">
                <a:solidFill>
                  <a:srgbClr val="000000"/>
                </a:solidFill>
              </a:rPr>
              <a:t>types</a:t>
            </a:r>
            <a:r>
              <a:rPr lang="de-AT" sz="2400" b="1" dirty="0" smtClean="0">
                <a:solidFill>
                  <a:srgbClr val="000000"/>
                </a:solidFill>
              </a:rPr>
              <a:t> </a:t>
            </a:r>
            <a:r>
              <a:rPr lang="de-AT" sz="2400" b="1" dirty="0" err="1">
                <a:solidFill>
                  <a:srgbClr val="000000"/>
                </a:solidFill>
              </a:rPr>
              <a:t>and</a:t>
            </a:r>
            <a:r>
              <a:rPr lang="de-AT" sz="2400" b="1" dirty="0">
                <a:solidFill>
                  <a:srgbClr val="000000"/>
                </a:solidFill>
              </a:rPr>
              <a:t> </a:t>
            </a:r>
            <a:r>
              <a:rPr lang="de-AT" sz="2400" b="1" dirty="0" err="1" smtClean="0">
                <a:solidFill>
                  <a:srgbClr val="000000"/>
                </a:solidFill>
              </a:rPr>
              <a:t>order</a:t>
            </a:r>
            <a:r>
              <a:rPr lang="de-AT" sz="2400" b="1" dirty="0" smtClean="0">
                <a:solidFill>
                  <a:srgbClr val="000000"/>
                </a:solidFill>
              </a:rPr>
              <a:t> -&gt; </a:t>
            </a:r>
            <a:r>
              <a:rPr lang="de-AT" sz="2400" b="1" dirty="0" err="1" smtClean="0">
                <a:solidFill>
                  <a:srgbClr val="000000"/>
                </a:solidFill>
              </a:rPr>
              <a:t>difficulties</a:t>
            </a:r>
            <a:r>
              <a:rPr lang="de-AT" sz="2400" b="1" dirty="0">
                <a:solidFill>
                  <a:srgbClr val="000000"/>
                </a:solidFill>
              </a:rPr>
              <a:t> </a:t>
            </a:r>
            <a:r>
              <a:rPr lang="de-AT" sz="2400" b="1" dirty="0" smtClean="0">
                <a:solidFill>
                  <a:srgbClr val="000000"/>
                </a:solidFill>
              </a:rPr>
              <a:t>-&gt; </a:t>
            </a:r>
            <a:r>
              <a:rPr lang="de-AT" sz="2400" b="1" dirty="0" err="1" smtClean="0">
                <a:solidFill>
                  <a:srgbClr val="000000"/>
                </a:solidFill>
              </a:rPr>
              <a:t>challenges</a:t>
            </a:r>
            <a:r>
              <a:rPr lang="de-AT" sz="2400" b="1" dirty="0" smtClean="0">
                <a:solidFill>
                  <a:srgbClr val="000000"/>
                </a:solidFill>
              </a:rPr>
              <a:t> </a:t>
            </a:r>
            <a:r>
              <a:rPr lang="de-AT" sz="2400" b="1" dirty="0" err="1" smtClean="0">
                <a:solidFill>
                  <a:srgbClr val="000000"/>
                </a:solidFill>
              </a:rPr>
              <a:t>to</a:t>
            </a:r>
            <a:r>
              <a:rPr lang="de-AT" sz="2400" b="1" dirty="0" smtClean="0">
                <a:solidFill>
                  <a:srgbClr val="000000"/>
                </a:solidFill>
              </a:rPr>
              <a:t> D.S.</a:t>
            </a:r>
            <a:endParaRPr lang="de-AT" sz="2400" b="1" dirty="0">
              <a:solidFill>
                <a:srgbClr val="000000"/>
              </a:solidFill>
            </a:endParaRPr>
          </a:p>
          <a:p>
            <a:pPr lvl="1">
              <a:lnSpc>
                <a:spcPct val="150000"/>
              </a:lnSpc>
            </a:pPr>
            <a:r>
              <a:rPr lang="de-AT" sz="2400" dirty="0">
                <a:solidFill>
                  <a:srgbClr val="000000"/>
                </a:solidFill>
              </a:rPr>
              <a:t>Technical </a:t>
            </a:r>
            <a:r>
              <a:rPr lang="de-AT" sz="2400" dirty="0" err="1">
                <a:solidFill>
                  <a:srgbClr val="000000"/>
                </a:solidFill>
              </a:rPr>
              <a:t>failures</a:t>
            </a:r>
            <a:r>
              <a:rPr lang="de-AT" sz="2400" dirty="0">
                <a:solidFill>
                  <a:srgbClr val="000000"/>
                </a:solidFill>
              </a:rPr>
              <a:t> (</a:t>
            </a:r>
            <a:r>
              <a:rPr lang="de-AT" sz="2400" dirty="0" err="1">
                <a:solidFill>
                  <a:srgbClr val="000000"/>
                </a:solidFill>
              </a:rPr>
              <a:t>RFID</a:t>
            </a:r>
            <a:r>
              <a:rPr lang="de-AT" sz="2400" dirty="0">
                <a:solidFill>
                  <a:srgbClr val="000000"/>
                </a:solidFill>
              </a:rPr>
              <a:t> </a:t>
            </a:r>
            <a:r>
              <a:rPr lang="de-AT" sz="2400" dirty="0" err="1">
                <a:solidFill>
                  <a:srgbClr val="000000"/>
                </a:solidFill>
              </a:rPr>
              <a:t>detection</a:t>
            </a:r>
            <a:r>
              <a:rPr lang="de-AT" sz="2400" dirty="0">
                <a:solidFill>
                  <a:srgbClr val="000000"/>
                </a:solidFill>
              </a:rPr>
              <a:t>, </a:t>
            </a:r>
            <a:r>
              <a:rPr lang="de-AT" sz="2400" dirty="0" err="1">
                <a:solidFill>
                  <a:srgbClr val="000000"/>
                </a:solidFill>
              </a:rPr>
              <a:t>communication</a:t>
            </a:r>
            <a:r>
              <a:rPr lang="de-AT" sz="2400" dirty="0">
                <a:solidFill>
                  <a:srgbClr val="000000"/>
                </a:solidFill>
              </a:rPr>
              <a:t> </a:t>
            </a:r>
            <a:r>
              <a:rPr lang="de-AT" sz="2400" dirty="0" err="1">
                <a:solidFill>
                  <a:srgbClr val="000000"/>
                </a:solidFill>
              </a:rPr>
              <a:t>or</a:t>
            </a:r>
            <a:r>
              <a:rPr lang="de-AT" sz="2400" dirty="0">
                <a:solidFill>
                  <a:srgbClr val="000000"/>
                </a:solidFill>
              </a:rPr>
              <a:t> power break down)</a:t>
            </a:r>
          </a:p>
          <a:p>
            <a:pPr lvl="1">
              <a:lnSpc>
                <a:spcPct val="150000"/>
              </a:lnSpc>
            </a:pPr>
            <a:r>
              <a:rPr lang="de-AT" sz="2400" dirty="0" err="1">
                <a:solidFill>
                  <a:srgbClr val="000000"/>
                </a:solidFill>
              </a:rPr>
              <a:t>Wrong</a:t>
            </a:r>
            <a:r>
              <a:rPr lang="de-AT" sz="2400" dirty="0">
                <a:solidFill>
                  <a:srgbClr val="000000"/>
                </a:solidFill>
              </a:rPr>
              <a:t> </a:t>
            </a:r>
            <a:r>
              <a:rPr lang="de-AT" sz="2400" dirty="0" err="1">
                <a:solidFill>
                  <a:srgbClr val="000000"/>
                </a:solidFill>
              </a:rPr>
              <a:t>settings</a:t>
            </a:r>
            <a:r>
              <a:rPr lang="de-AT" sz="2400" dirty="0">
                <a:solidFill>
                  <a:srgbClr val="000000"/>
                </a:solidFill>
              </a:rPr>
              <a:t> in </a:t>
            </a:r>
            <a:r>
              <a:rPr lang="de-AT" sz="2400" dirty="0" err="1">
                <a:solidFill>
                  <a:srgbClr val="000000"/>
                </a:solidFill>
              </a:rPr>
              <a:t>the</a:t>
            </a:r>
            <a:r>
              <a:rPr lang="de-AT" sz="2400" dirty="0">
                <a:solidFill>
                  <a:srgbClr val="000000"/>
                </a:solidFill>
              </a:rPr>
              <a:t> Timing Point</a:t>
            </a:r>
          </a:p>
          <a:p>
            <a:pPr lvl="1">
              <a:lnSpc>
                <a:spcPct val="150000"/>
              </a:lnSpc>
            </a:pPr>
            <a:r>
              <a:rPr lang="de-AT" sz="2400" dirty="0" err="1">
                <a:solidFill>
                  <a:srgbClr val="000000"/>
                </a:solidFill>
              </a:rPr>
              <a:t>Athletes</a:t>
            </a:r>
            <a:r>
              <a:rPr lang="de-AT" sz="2400" dirty="0">
                <a:solidFill>
                  <a:srgbClr val="000000"/>
                </a:solidFill>
              </a:rPr>
              <a:t> </a:t>
            </a:r>
            <a:r>
              <a:rPr lang="de-AT" sz="2400" dirty="0" err="1">
                <a:solidFill>
                  <a:srgbClr val="000000"/>
                </a:solidFill>
              </a:rPr>
              <a:t>wear</a:t>
            </a:r>
            <a:r>
              <a:rPr lang="de-AT" sz="2400" dirty="0">
                <a:solidFill>
                  <a:srgbClr val="000000"/>
                </a:solidFill>
              </a:rPr>
              <a:t> </a:t>
            </a:r>
            <a:r>
              <a:rPr lang="de-AT" sz="2400" dirty="0" err="1">
                <a:solidFill>
                  <a:srgbClr val="000000"/>
                </a:solidFill>
              </a:rPr>
              <a:t>wrong</a:t>
            </a:r>
            <a:r>
              <a:rPr lang="de-AT" sz="2400" dirty="0">
                <a:solidFill>
                  <a:srgbClr val="000000"/>
                </a:solidFill>
              </a:rPr>
              <a:t> </a:t>
            </a:r>
            <a:r>
              <a:rPr lang="de-AT" sz="2400" dirty="0" err="1">
                <a:solidFill>
                  <a:srgbClr val="000000"/>
                </a:solidFill>
              </a:rPr>
              <a:t>assigned</a:t>
            </a:r>
            <a:r>
              <a:rPr lang="de-AT" sz="2400" dirty="0">
                <a:solidFill>
                  <a:srgbClr val="000000"/>
                </a:solidFill>
              </a:rPr>
              <a:t> </a:t>
            </a:r>
            <a:r>
              <a:rPr lang="de-AT" sz="2400" dirty="0" err="1">
                <a:solidFill>
                  <a:srgbClr val="000000"/>
                </a:solidFill>
              </a:rPr>
              <a:t>chips</a:t>
            </a:r>
            <a:endParaRPr lang="de-AT" sz="2400" dirty="0">
              <a:solidFill>
                <a:srgbClr val="000000"/>
              </a:solidFill>
            </a:endParaRPr>
          </a:p>
          <a:p>
            <a:pPr lvl="1">
              <a:lnSpc>
                <a:spcPct val="150000"/>
              </a:lnSpc>
            </a:pPr>
            <a:r>
              <a:rPr lang="de-AT" sz="2400" dirty="0" err="1">
                <a:solidFill>
                  <a:srgbClr val="000000"/>
                </a:solidFill>
              </a:rPr>
              <a:t>Athletes</a:t>
            </a:r>
            <a:r>
              <a:rPr lang="de-AT" sz="2400" dirty="0">
                <a:solidFill>
                  <a:srgbClr val="000000"/>
                </a:solidFill>
              </a:rPr>
              <a:t> </a:t>
            </a:r>
            <a:r>
              <a:rPr lang="de-AT" sz="2400" dirty="0" err="1">
                <a:solidFill>
                  <a:srgbClr val="000000"/>
                </a:solidFill>
              </a:rPr>
              <a:t>are</a:t>
            </a:r>
            <a:r>
              <a:rPr lang="de-AT" sz="2400" dirty="0">
                <a:solidFill>
                  <a:srgbClr val="000000"/>
                </a:solidFill>
              </a:rPr>
              <a:t> </a:t>
            </a:r>
            <a:r>
              <a:rPr lang="de-AT" sz="2400" dirty="0" err="1">
                <a:solidFill>
                  <a:srgbClr val="000000"/>
                </a:solidFill>
              </a:rPr>
              <a:t>wrong</a:t>
            </a:r>
            <a:r>
              <a:rPr lang="de-AT" sz="2400" dirty="0">
                <a:solidFill>
                  <a:srgbClr val="000000"/>
                </a:solidFill>
              </a:rPr>
              <a:t> </a:t>
            </a:r>
            <a:r>
              <a:rPr lang="de-AT" sz="2400" dirty="0" err="1">
                <a:solidFill>
                  <a:srgbClr val="000000"/>
                </a:solidFill>
              </a:rPr>
              <a:t>assigned</a:t>
            </a:r>
            <a:r>
              <a:rPr lang="de-AT" sz="2400" dirty="0">
                <a:solidFill>
                  <a:srgbClr val="000000"/>
                </a:solidFill>
              </a:rPr>
              <a:t> </a:t>
            </a:r>
            <a:r>
              <a:rPr lang="de-AT" sz="2400" dirty="0" err="1">
                <a:solidFill>
                  <a:srgbClr val="000000"/>
                </a:solidFill>
              </a:rPr>
              <a:t>to</a:t>
            </a:r>
            <a:r>
              <a:rPr lang="de-AT" sz="2400" dirty="0">
                <a:solidFill>
                  <a:srgbClr val="000000"/>
                </a:solidFill>
              </a:rPr>
              <a:t> </a:t>
            </a:r>
            <a:r>
              <a:rPr lang="de-AT" sz="2400" dirty="0" err="1">
                <a:solidFill>
                  <a:srgbClr val="000000"/>
                </a:solidFill>
              </a:rPr>
              <a:t>course</a:t>
            </a:r>
            <a:r>
              <a:rPr lang="de-AT" sz="2400" dirty="0">
                <a:solidFill>
                  <a:srgbClr val="000000"/>
                </a:solidFill>
              </a:rPr>
              <a:t>/</a:t>
            </a:r>
            <a:r>
              <a:rPr lang="de-AT" sz="2400" dirty="0" err="1">
                <a:solidFill>
                  <a:srgbClr val="000000"/>
                </a:solidFill>
              </a:rPr>
              <a:t>category</a:t>
            </a:r>
            <a:r>
              <a:rPr lang="de-AT" sz="2400" dirty="0">
                <a:solidFill>
                  <a:srgbClr val="000000"/>
                </a:solidFill>
              </a:rPr>
              <a:t>/</a:t>
            </a:r>
            <a:r>
              <a:rPr lang="de-AT" sz="2400" dirty="0" err="1">
                <a:solidFill>
                  <a:srgbClr val="000000"/>
                </a:solidFill>
              </a:rPr>
              <a:t>gender</a:t>
            </a:r>
            <a:endParaRPr lang="de-AT" sz="2400" dirty="0">
              <a:solidFill>
                <a:srgbClr val="000000"/>
              </a:solidFill>
            </a:endParaRPr>
          </a:p>
          <a:p>
            <a:pPr lvl="1">
              <a:lnSpc>
                <a:spcPct val="150000"/>
              </a:lnSpc>
            </a:pPr>
            <a:r>
              <a:rPr lang="de-AT" sz="2400" dirty="0" err="1">
                <a:solidFill>
                  <a:srgbClr val="000000"/>
                </a:solidFill>
              </a:rPr>
              <a:t>Missinterpreted</a:t>
            </a:r>
            <a:r>
              <a:rPr lang="de-AT" sz="2400" dirty="0">
                <a:solidFill>
                  <a:srgbClr val="000000"/>
                </a:solidFill>
              </a:rPr>
              <a:t> </a:t>
            </a:r>
            <a:r>
              <a:rPr lang="de-AT" sz="2400" dirty="0" err="1">
                <a:solidFill>
                  <a:srgbClr val="000000"/>
                </a:solidFill>
              </a:rPr>
              <a:t>course</a:t>
            </a:r>
            <a:r>
              <a:rPr lang="de-AT" sz="2400" dirty="0">
                <a:solidFill>
                  <a:srgbClr val="000000"/>
                </a:solidFill>
              </a:rPr>
              <a:t> </a:t>
            </a:r>
            <a:r>
              <a:rPr lang="de-AT" sz="2400" dirty="0" err="1">
                <a:solidFill>
                  <a:srgbClr val="000000"/>
                </a:solidFill>
              </a:rPr>
              <a:t>configurations</a:t>
            </a:r>
            <a:endParaRPr lang="de-AT" sz="2400" dirty="0">
              <a:solidFill>
                <a:srgbClr val="000000"/>
              </a:solidFill>
            </a:endParaRPr>
          </a:p>
          <a:p>
            <a:pPr lvl="1">
              <a:lnSpc>
                <a:spcPct val="150000"/>
              </a:lnSpc>
            </a:pPr>
            <a:r>
              <a:rPr lang="de-AT" sz="2400" dirty="0" err="1">
                <a:solidFill>
                  <a:srgbClr val="000000"/>
                </a:solidFill>
              </a:rPr>
              <a:t>Wrong</a:t>
            </a:r>
            <a:r>
              <a:rPr lang="de-AT" sz="2400" dirty="0">
                <a:solidFill>
                  <a:srgbClr val="000000"/>
                </a:solidFill>
              </a:rPr>
              <a:t> </a:t>
            </a:r>
            <a:r>
              <a:rPr lang="de-AT" sz="2400" dirty="0" err="1">
                <a:solidFill>
                  <a:srgbClr val="000000"/>
                </a:solidFill>
              </a:rPr>
              <a:t>directed</a:t>
            </a:r>
            <a:r>
              <a:rPr lang="de-AT" sz="2400" dirty="0">
                <a:solidFill>
                  <a:srgbClr val="000000"/>
                </a:solidFill>
              </a:rPr>
              <a:t> </a:t>
            </a:r>
            <a:r>
              <a:rPr lang="de-AT" sz="2400" dirty="0" err="1">
                <a:solidFill>
                  <a:srgbClr val="000000"/>
                </a:solidFill>
              </a:rPr>
              <a:t>athletes</a:t>
            </a:r>
            <a:r>
              <a:rPr lang="de-AT" sz="2400" dirty="0">
                <a:solidFill>
                  <a:srgbClr val="000000"/>
                </a:solidFill>
              </a:rPr>
              <a:t> </a:t>
            </a:r>
            <a:r>
              <a:rPr lang="de-AT" sz="2400" dirty="0" err="1">
                <a:solidFill>
                  <a:srgbClr val="000000"/>
                </a:solidFill>
              </a:rPr>
              <a:t>by</a:t>
            </a:r>
            <a:r>
              <a:rPr lang="de-AT" sz="2400" dirty="0">
                <a:solidFill>
                  <a:srgbClr val="000000"/>
                </a:solidFill>
              </a:rPr>
              <a:t> </a:t>
            </a:r>
            <a:r>
              <a:rPr lang="de-AT" sz="2400" dirty="0" err="1">
                <a:solidFill>
                  <a:srgbClr val="000000"/>
                </a:solidFill>
              </a:rPr>
              <a:t>volunteers</a:t>
            </a:r>
            <a:r>
              <a:rPr lang="de-AT" sz="2400" dirty="0">
                <a:solidFill>
                  <a:srgbClr val="000000"/>
                </a:solidFill>
              </a:rPr>
              <a:t> </a:t>
            </a:r>
            <a:r>
              <a:rPr lang="de-AT" sz="2400" dirty="0" err="1">
                <a:solidFill>
                  <a:srgbClr val="000000"/>
                </a:solidFill>
              </a:rPr>
              <a:t>or</a:t>
            </a:r>
            <a:r>
              <a:rPr lang="de-AT" sz="2400" dirty="0">
                <a:solidFill>
                  <a:srgbClr val="000000"/>
                </a:solidFill>
              </a:rPr>
              <a:t> </a:t>
            </a:r>
            <a:r>
              <a:rPr lang="de-AT" sz="2400" dirty="0" err="1">
                <a:solidFill>
                  <a:srgbClr val="000000"/>
                </a:solidFill>
              </a:rPr>
              <a:t>spectators</a:t>
            </a:r>
            <a:endParaRPr lang="de-AT" sz="2400" dirty="0">
              <a:solidFill>
                <a:srgbClr val="000000"/>
              </a:solidFill>
            </a:endParaRPr>
          </a:p>
          <a:p>
            <a:pPr lvl="1">
              <a:lnSpc>
                <a:spcPct val="150000"/>
              </a:lnSpc>
            </a:pPr>
            <a:r>
              <a:rPr lang="de-AT" sz="2400" dirty="0" err="1">
                <a:solidFill>
                  <a:srgbClr val="000000"/>
                </a:solidFill>
              </a:rPr>
              <a:t>Athletes</a:t>
            </a:r>
            <a:r>
              <a:rPr lang="de-AT" sz="2400" dirty="0">
                <a:solidFill>
                  <a:srgbClr val="000000"/>
                </a:solidFill>
              </a:rPr>
              <a:t> </a:t>
            </a:r>
            <a:r>
              <a:rPr lang="de-AT" sz="2400" dirty="0" err="1">
                <a:solidFill>
                  <a:srgbClr val="000000"/>
                </a:solidFill>
              </a:rPr>
              <a:t>mistakes</a:t>
            </a:r>
            <a:r>
              <a:rPr lang="de-AT" sz="2400" dirty="0">
                <a:solidFill>
                  <a:srgbClr val="000000"/>
                </a:solidFill>
              </a:rPr>
              <a:t> (</a:t>
            </a:r>
            <a:r>
              <a:rPr lang="de-AT" sz="2400" dirty="0" err="1">
                <a:solidFill>
                  <a:srgbClr val="000000"/>
                </a:solidFill>
              </a:rPr>
              <a:t>disorientation</a:t>
            </a:r>
            <a:r>
              <a:rPr lang="de-AT" sz="2400" dirty="0">
                <a:solidFill>
                  <a:srgbClr val="000000"/>
                </a:solidFill>
              </a:rPr>
              <a:t> </a:t>
            </a:r>
            <a:r>
              <a:rPr lang="de-AT" sz="2400" dirty="0" err="1">
                <a:solidFill>
                  <a:srgbClr val="000000"/>
                </a:solidFill>
              </a:rPr>
              <a:t>or</a:t>
            </a:r>
            <a:r>
              <a:rPr lang="de-AT" sz="2400" dirty="0">
                <a:solidFill>
                  <a:srgbClr val="000000"/>
                </a:solidFill>
              </a:rPr>
              <a:t> </a:t>
            </a:r>
            <a:r>
              <a:rPr lang="de-AT" sz="2400" dirty="0" err="1">
                <a:solidFill>
                  <a:srgbClr val="000000"/>
                </a:solidFill>
              </a:rPr>
              <a:t>cheating</a:t>
            </a:r>
            <a:r>
              <a:rPr lang="de-AT" sz="2400" dirty="0">
                <a:solidFill>
                  <a:srgbClr val="000000"/>
                </a:solidFill>
              </a:rPr>
              <a:t>)</a:t>
            </a:r>
            <a:br>
              <a:rPr lang="de-AT" sz="2400" dirty="0">
                <a:solidFill>
                  <a:srgbClr val="000000"/>
                </a:solidFill>
              </a:rPr>
            </a:br>
            <a:endParaRPr lang="en-US" sz="2400" dirty="0">
              <a:solidFill>
                <a:srgbClr val="000000"/>
              </a:solidFill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1" y="39123"/>
            <a:ext cx="2388194" cy="1065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4513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33F809-2F7F-4010-9F76-2E6D578DA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5798" y="39123"/>
            <a:ext cx="8749496" cy="1325563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Sportveranstaltungen</a:t>
            </a:r>
            <a:r>
              <a:rPr lang="en-US" sz="3200" dirty="0" smtClean="0">
                <a:solidFill>
                  <a:srgbClr val="FF0000"/>
                </a:solidFill>
                <a:latin typeface="Corbel" panose="020B0503020204020204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als</a:t>
            </a:r>
            <a:r>
              <a:rPr lang="en-US" sz="3200" dirty="0" smtClean="0">
                <a:solidFill>
                  <a:srgbClr val="FF0000"/>
                </a:solidFill>
                <a:latin typeface="Corbel" panose="020B0503020204020204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Datenlieferant</a:t>
            </a:r>
            <a:endParaRPr lang="en-US" sz="3200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3543301" y="1319986"/>
            <a:ext cx="4468090" cy="3083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1" y="39123"/>
            <a:ext cx="2388194" cy="1065069"/>
          </a:xfrm>
          <a:prstGeom prst="rect">
            <a:avLst/>
          </a:prstGeom>
        </p:spPr>
      </p:pic>
      <p:sp>
        <p:nvSpPr>
          <p:cNvPr id="8" name="Rechteck 7"/>
          <p:cNvSpPr/>
          <p:nvPr/>
        </p:nvSpPr>
        <p:spPr bwMode="auto">
          <a:xfrm>
            <a:off x="1990172" y="1319986"/>
            <a:ext cx="7119263" cy="5057577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124" charset="0"/>
              <a:ea typeface="ＭＳ Ｐゴシック" pitchFamily="124" charset="-128"/>
            </a:endParaRPr>
          </a:p>
        </p:txBody>
      </p:sp>
      <p:grpSp>
        <p:nvGrpSpPr>
          <p:cNvPr id="9" name="Gruppieren 8"/>
          <p:cNvGrpSpPr/>
          <p:nvPr/>
        </p:nvGrpSpPr>
        <p:grpSpPr>
          <a:xfrm>
            <a:off x="2518992" y="1777561"/>
            <a:ext cx="6187198" cy="1178287"/>
            <a:chOff x="1500420" y="1700808"/>
            <a:chExt cx="6187198" cy="1178287"/>
          </a:xfrm>
        </p:grpSpPr>
        <p:cxnSp>
          <p:nvCxnSpPr>
            <p:cNvPr id="10" name="Gerade Verbindung 3"/>
            <p:cNvCxnSpPr/>
            <p:nvPr/>
          </p:nvCxnSpPr>
          <p:spPr bwMode="auto">
            <a:xfrm>
              <a:off x="1758923" y="2235642"/>
              <a:ext cx="5544616" cy="0"/>
            </a:xfrm>
            <a:prstGeom prst="line">
              <a:avLst/>
            </a:prstGeom>
            <a:noFill/>
            <a:ln w="762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Rechteck 10"/>
            <p:cNvSpPr/>
            <p:nvPr/>
          </p:nvSpPr>
          <p:spPr bwMode="auto">
            <a:xfrm>
              <a:off x="1691680" y="1911606"/>
              <a:ext cx="220789" cy="64807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124" charset="0"/>
                <a:ea typeface="ＭＳ Ｐゴシック" pitchFamily="124" charset="-128"/>
              </a:endParaRPr>
            </a:p>
          </p:txBody>
        </p:sp>
        <p:sp>
          <p:nvSpPr>
            <p:cNvPr id="12" name="Rechteck 11"/>
            <p:cNvSpPr/>
            <p:nvPr/>
          </p:nvSpPr>
          <p:spPr bwMode="auto">
            <a:xfrm>
              <a:off x="7193144" y="1911606"/>
              <a:ext cx="220789" cy="64807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124" charset="0"/>
                <a:ea typeface="ＭＳ Ｐゴシック" pitchFamily="124" charset="-128"/>
              </a:endParaRPr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2600067" y="1700808"/>
              <a:ext cx="422583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dirty="0" smtClean="0"/>
                <a:t>Linear </a:t>
              </a:r>
              <a:r>
                <a:rPr lang="de-DE" sz="2000" dirty="0" err="1" smtClean="0"/>
                <a:t>uninterrupted</a:t>
              </a:r>
              <a:r>
                <a:rPr lang="de-DE" sz="2000" dirty="0" smtClean="0"/>
                <a:t> </a:t>
              </a:r>
              <a:r>
                <a:rPr lang="de-DE" sz="2000" dirty="0" err="1" smtClean="0"/>
                <a:t>competition</a:t>
              </a:r>
              <a:endParaRPr lang="de-DE" sz="2000" dirty="0"/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1500420" y="2540541"/>
              <a:ext cx="62709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b="0" dirty="0" smtClean="0"/>
                <a:t>Start</a:t>
              </a:r>
              <a:endParaRPr lang="de-DE" sz="1600" b="0" dirty="0"/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6989991" y="2540541"/>
              <a:ext cx="6976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b="0" dirty="0" smtClean="0"/>
                <a:t>Finish</a:t>
              </a:r>
              <a:endParaRPr lang="de-DE" sz="1600" b="0" dirty="0"/>
            </a:p>
          </p:txBody>
        </p:sp>
      </p:grpSp>
      <p:grpSp>
        <p:nvGrpSpPr>
          <p:cNvPr id="16" name="Gruppieren 15"/>
          <p:cNvGrpSpPr/>
          <p:nvPr/>
        </p:nvGrpSpPr>
        <p:grpSpPr>
          <a:xfrm>
            <a:off x="2515205" y="4578273"/>
            <a:ext cx="5141591" cy="1231736"/>
            <a:chOff x="1496633" y="4501520"/>
            <a:chExt cx="5141591" cy="1231736"/>
          </a:xfrm>
        </p:grpSpPr>
        <p:cxnSp>
          <p:nvCxnSpPr>
            <p:cNvPr id="17" name="Gerade Verbindung 20"/>
            <p:cNvCxnSpPr/>
            <p:nvPr/>
          </p:nvCxnSpPr>
          <p:spPr bwMode="auto">
            <a:xfrm>
              <a:off x="1770817" y="4973638"/>
              <a:ext cx="4867407" cy="0"/>
            </a:xfrm>
            <a:prstGeom prst="line">
              <a:avLst/>
            </a:prstGeom>
            <a:noFill/>
            <a:ln w="762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Rechteck 17"/>
            <p:cNvSpPr/>
            <p:nvPr/>
          </p:nvSpPr>
          <p:spPr bwMode="auto">
            <a:xfrm>
              <a:off x="1703574" y="4649602"/>
              <a:ext cx="220789" cy="64807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124" charset="0"/>
                <a:ea typeface="ＭＳ Ｐゴシック" pitchFamily="124" charset="-128"/>
              </a:endParaRPr>
            </a:p>
          </p:txBody>
        </p:sp>
        <p:sp>
          <p:nvSpPr>
            <p:cNvPr id="19" name="Rechteck 18"/>
            <p:cNvSpPr/>
            <p:nvPr/>
          </p:nvSpPr>
          <p:spPr bwMode="auto">
            <a:xfrm>
              <a:off x="6007395" y="4649602"/>
              <a:ext cx="220789" cy="64807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124" charset="0"/>
                <a:ea typeface="ＭＳ Ｐゴシック" pitchFamily="124" charset="-128"/>
              </a:endParaRPr>
            </a:p>
          </p:txBody>
        </p:sp>
        <p:cxnSp>
          <p:nvCxnSpPr>
            <p:cNvPr id="20" name="Gerade Verbindung 23"/>
            <p:cNvCxnSpPr/>
            <p:nvPr/>
          </p:nvCxnSpPr>
          <p:spPr bwMode="auto">
            <a:xfrm>
              <a:off x="2930684" y="5733256"/>
              <a:ext cx="3707540" cy="0"/>
            </a:xfrm>
            <a:prstGeom prst="line">
              <a:avLst/>
            </a:prstGeom>
            <a:noFill/>
            <a:ln w="762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Gerade Verbindung 27"/>
            <p:cNvCxnSpPr/>
            <p:nvPr/>
          </p:nvCxnSpPr>
          <p:spPr bwMode="auto">
            <a:xfrm>
              <a:off x="6638224" y="4973638"/>
              <a:ext cx="0" cy="759618"/>
            </a:xfrm>
            <a:prstGeom prst="line">
              <a:avLst/>
            </a:prstGeom>
            <a:noFill/>
            <a:ln w="76200" cap="rnd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Gerade Verbindung 32"/>
            <p:cNvCxnSpPr/>
            <p:nvPr/>
          </p:nvCxnSpPr>
          <p:spPr bwMode="auto">
            <a:xfrm>
              <a:off x="2932319" y="4973638"/>
              <a:ext cx="0" cy="759618"/>
            </a:xfrm>
            <a:prstGeom prst="line">
              <a:avLst/>
            </a:prstGeom>
            <a:noFill/>
            <a:ln w="76200" cap="rnd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Textfeld 22"/>
            <p:cNvSpPr txBox="1"/>
            <p:nvPr/>
          </p:nvSpPr>
          <p:spPr>
            <a:xfrm>
              <a:off x="2720164" y="4501520"/>
              <a:ext cx="298030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dirty="0" smtClean="0"/>
                <a:t>Repetitive </a:t>
              </a:r>
              <a:r>
                <a:rPr lang="de-DE" sz="2000" dirty="0" err="1" smtClean="0"/>
                <a:t>competition</a:t>
              </a:r>
              <a:endParaRPr lang="de-DE" sz="2000" dirty="0"/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4155357" y="5153392"/>
              <a:ext cx="13356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dirty="0" smtClean="0"/>
                <a:t>n (?) </a:t>
              </a:r>
              <a:r>
                <a:rPr lang="de-DE" sz="2000" dirty="0" err="1" smtClean="0"/>
                <a:t>laps</a:t>
              </a:r>
              <a:endParaRPr lang="de-DE" sz="2000" dirty="0"/>
            </a:p>
          </p:txBody>
        </p:sp>
        <p:sp>
          <p:nvSpPr>
            <p:cNvPr id="25" name="Textfeld 24"/>
            <p:cNvSpPr txBox="1"/>
            <p:nvPr/>
          </p:nvSpPr>
          <p:spPr>
            <a:xfrm>
              <a:off x="1496633" y="5261670"/>
              <a:ext cx="62709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b="0" dirty="0" smtClean="0"/>
                <a:t>Start</a:t>
              </a:r>
              <a:endParaRPr lang="de-DE" sz="1600" b="0" dirty="0"/>
            </a:p>
          </p:txBody>
        </p:sp>
        <p:sp>
          <p:nvSpPr>
            <p:cNvPr id="26" name="Textfeld 25"/>
            <p:cNvSpPr txBox="1"/>
            <p:nvPr/>
          </p:nvSpPr>
          <p:spPr>
            <a:xfrm>
              <a:off x="5796136" y="5261670"/>
              <a:ext cx="6976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b="0" dirty="0" smtClean="0"/>
                <a:t>Finish</a:t>
              </a:r>
              <a:endParaRPr lang="de-DE" sz="1600" b="0" dirty="0"/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2494228" y="2952073"/>
            <a:ext cx="6192688" cy="1345768"/>
            <a:chOff x="1475656" y="2875320"/>
            <a:chExt cx="6192688" cy="1345768"/>
          </a:xfrm>
        </p:grpSpPr>
        <p:cxnSp>
          <p:nvCxnSpPr>
            <p:cNvPr id="28" name="Gerade Verbindung 10"/>
            <p:cNvCxnSpPr>
              <a:endCxn id="30" idx="1"/>
            </p:cNvCxnSpPr>
            <p:nvPr/>
          </p:nvCxnSpPr>
          <p:spPr bwMode="auto">
            <a:xfrm>
              <a:off x="1768752" y="3609727"/>
              <a:ext cx="1502339" cy="0"/>
            </a:xfrm>
            <a:prstGeom prst="line">
              <a:avLst/>
            </a:prstGeom>
            <a:noFill/>
            <a:ln w="762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" name="Rechteck 28"/>
            <p:cNvSpPr/>
            <p:nvPr/>
          </p:nvSpPr>
          <p:spPr bwMode="auto">
            <a:xfrm>
              <a:off x="1701509" y="3285691"/>
              <a:ext cx="220789" cy="64807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124" charset="0"/>
                <a:ea typeface="ＭＳ Ｐゴシック" pitchFamily="124" charset="-128"/>
              </a:endParaRPr>
            </a:p>
          </p:txBody>
        </p:sp>
        <p:sp>
          <p:nvSpPr>
            <p:cNvPr id="30" name="Rechteck 29"/>
            <p:cNvSpPr/>
            <p:nvPr/>
          </p:nvSpPr>
          <p:spPr bwMode="auto">
            <a:xfrm>
              <a:off x="3271091" y="3285691"/>
              <a:ext cx="220789" cy="64807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124" charset="0"/>
                <a:ea typeface="ＭＳ Ｐゴシック" pitchFamily="124" charset="-128"/>
              </a:endParaRPr>
            </a:p>
          </p:txBody>
        </p:sp>
        <p:cxnSp>
          <p:nvCxnSpPr>
            <p:cNvPr id="31" name="Gerade Verbindung 14"/>
            <p:cNvCxnSpPr>
              <a:endCxn id="33" idx="1"/>
            </p:cNvCxnSpPr>
            <p:nvPr/>
          </p:nvCxnSpPr>
          <p:spPr bwMode="auto">
            <a:xfrm>
              <a:off x="3729268" y="3609727"/>
              <a:ext cx="1502339" cy="0"/>
            </a:xfrm>
            <a:prstGeom prst="line">
              <a:avLst/>
            </a:prstGeom>
            <a:noFill/>
            <a:ln w="762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2" name="Rechteck 31"/>
            <p:cNvSpPr/>
            <p:nvPr/>
          </p:nvSpPr>
          <p:spPr bwMode="auto">
            <a:xfrm>
              <a:off x="3662025" y="3285691"/>
              <a:ext cx="220789" cy="64807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124" charset="0"/>
                <a:ea typeface="ＭＳ Ｐゴシック" pitchFamily="124" charset="-128"/>
              </a:endParaRPr>
            </a:p>
          </p:txBody>
        </p:sp>
        <p:sp>
          <p:nvSpPr>
            <p:cNvPr id="33" name="Rechteck 32"/>
            <p:cNvSpPr/>
            <p:nvPr/>
          </p:nvSpPr>
          <p:spPr bwMode="auto">
            <a:xfrm>
              <a:off x="5231607" y="3285691"/>
              <a:ext cx="220789" cy="64807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124" charset="0"/>
                <a:ea typeface="ＭＳ Ｐゴシック" pitchFamily="124" charset="-128"/>
              </a:endParaRPr>
            </a:p>
          </p:txBody>
        </p:sp>
        <p:cxnSp>
          <p:nvCxnSpPr>
            <p:cNvPr id="34" name="Gerade Verbindung 17"/>
            <p:cNvCxnSpPr/>
            <p:nvPr/>
          </p:nvCxnSpPr>
          <p:spPr bwMode="auto">
            <a:xfrm>
              <a:off x="5689784" y="3609727"/>
              <a:ext cx="1502339" cy="0"/>
            </a:xfrm>
            <a:prstGeom prst="line">
              <a:avLst/>
            </a:prstGeom>
            <a:noFill/>
            <a:ln w="762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Rechteck 34"/>
            <p:cNvSpPr/>
            <p:nvPr/>
          </p:nvSpPr>
          <p:spPr bwMode="auto">
            <a:xfrm>
              <a:off x="5610666" y="3285691"/>
              <a:ext cx="220789" cy="64807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124" charset="0"/>
                <a:ea typeface="ＭＳ Ｐゴシック" pitchFamily="124" charset="-128"/>
              </a:endParaRPr>
            </a:p>
          </p:txBody>
        </p:sp>
        <p:sp>
          <p:nvSpPr>
            <p:cNvPr id="36" name="Rechteck 35"/>
            <p:cNvSpPr/>
            <p:nvPr/>
          </p:nvSpPr>
          <p:spPr bwMode="auto">
            <a:xfrm>
              <a:off x="7192123" y="3285691"/>
              <a:ext cx="220789" cy="64807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124" charset="0"/>
                <a:ea typeface="ＭＳ Ｐゴシック" pitchFamily="124" charset="-128"/>
              </a:endParaRPr>
            </a:p>
          </p:txBody>
        </p:sp>
        <p:sp>
          <p:nvSpPr>
            <p:cNvPr id="37" name="Textfeld 36"/>
            <p:cNvSpPr txBox="1"/>
            <p:nvPr/>
          </p:nvSpPr>
          <p:spPr>
            <a:xfrm>
              <a:off x="2671535" y="2875320"/>
              <a:ext cx="39180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dirty="0" smtClean="0"/>
                <a:t>Linear </a:t>
              </a:r>
              <a:r>
                <a:rPr lang="de-DE" sz="2000" dirty="0" err="1" smtClean="0"/>
                <a:t>interrupted</a:t>
              </a:r>
              <a:r>
                <a:rPr lang="de-DE" sz="2000" dirty="0" smtClean="0"/>
                <a:t> </a:t>
              </a:r>
              <a:r>
                <a:rPr lang="de-DE" sz="2000" dirty="0" err="1" smtClean="0"/>
                <a:t>competition</a:t>
              </a:r>
              <a:endParaRPr lang="de-DE" sz="2000" dirty="0"/>
            </a:p>
          </p:txBody>
        </p:sp>
        <p:sp>
          <p:nvSpPr>
            <p:cNvPr id="38" name="Textfeld 37"/>
            <p:cNvSpPr txBox="1"/>
            <p:nvPr/>
          </p:nvSpPr>
          <p:spPr>
            <a:xfrm>
              <a:off x="1475656" y="3882534"/>
              <a:ext cx="62709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b="0" dirty="0" smtClean="0"/>
                <a:t>Start</a:t>
              </a:r>
              <a:endParaRPr lang="de-DE" sz="1600" b="0" dirty="0"/>
            </a:p>
          </p:txBody>
        </p:sp>
        <p:sp>
          <p:nvSpPr>
            <p:cNvPr id="39" name="Textfeld 38"/>
            <p:cNvSpPr txBox="1"/>
            <p:nvPr/>
          </p:nvSpPr>
          <p:spPr>
            <a:xfrm>
              <a:off x="6970717" y="3882534"/>
              <a:ext cx="6976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b="0" dirty="0" smtClean="0"/>
                <a:t>Finish</a:t>
              </a:r>
              <a:endParaRPr lang="de-DE" sz="1600" b="0" dirty="0"/>
            </a:p>
          </p:txBody>
        </p:sp>
        <p:sp>
          <p:nvSpPr>
            <p:cNvPr id="40" name="Textfeld 39"/>
            <p:cNvSpPr txBox="1"/>
            <p:nvPr/>
          </p:nvSpPr>
          <p:spPr>
            <a:xfrm>
              <a:off x="2915816" y="3882534"/>
              <a:ext cx="122982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b="0" dirty="0" smtClean="0"/>
                <a:t>Finish/Start</a:t>
              </a:r>
            </a:p>
          </p:txBody>
        </p:sp>
        <p:sp>
          <p:nvSpPr>
            <p:cNvPr id="41" name="Textfeld 40"/>
            <p:cNvSpPr txBox="1"/>
            <p:nvPr/>
          </p:nvSpPr>
          <p:spPr>
            <a:xfrm>
              <a:off x="4932040" y="3882534"/>
              <a:ext cx="122982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b="0" dirty="0" smtClean="0"/>
                <a:t>Finish/Start</a:t>
              </a:r>
            </a:p>
          </p:txBody>
        </p:sp>
      </p:grpSp>
      <p:cxnSp>
        <p:nvCxnSpPr>
          <p:cNvPr id="42" name="Gerade Verbindung 55"/>
          <p:cNvCxnSpPr/>
          <p:nvPr/>
        </p:nvCxnSpPr>
        <p:spPr bwMode="auto">
          <a:xfrm>
            <a:off x="4222420" y="6098041"/>
            <a:ext cx="2772308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3" name="Textfeld 42"/>
          <p:cNvSpPr txBox="1"/>
          <p:nvPr/>
        </p:nvSpPr>
        <p:spPr>
          <a:xfrm>
            <a:off x="4384108" y="6098041"/>
            <a:ext cx="25026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0" dirty="0" err="1" smtClean="0">
                <a:solidFill>
                  <a:srgbClr val="FF0000"/>
                </a:solidFill>
              </a:rPr>
              <a:t>Athletes</a:t>
            </a:r>
            <a:r>
              <a:rPr lang="de-DE" sz="1600" b="0" dirty="0" smtClean="0">
                <a:solidFill>
                  <a:srgbClr val="FF0000"/>
                </a:solidFill>
              </a:rPr>
              <a:t> pass Finish Line</a:t>
            </a:r>
            <a:endParaRPr lang="de-DE" sz="16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7346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33F809-2F7F-4010-9F76-2E6D578DA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5798" y="39123"/>
            <a:ext cx="8749496" cy="1325563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Sportveranstaltungen</a:t>
            </a:r>
            <a:r>
              <a:rPr lang="en-US" sz="3200" dirty="0" smtClean="0">
                <a:solidFill>
                  <a:srgbClr val="FF0000"/>
                </a:solidFill>
                <a:latin typeface="Corbel" panose="020B0503020204020204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als</a:t>
            </a:r>
            <a:r>
              <a:rPr lang="en-US" sz="3200" dirty="0" smtClean="0">
                <a:solidFill>
                  <a:srgbClr val="FF0000"/>
                </a:solidFill>
                <a:latin typeface="Corbel" panose="020B0503020204020204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Datenlieferant</a:t>
            </a:r>
            <a:endParaRPr lang="en-US" sz="3200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1" y="39123"/>
            <a:ext cx="2388194" cy="1065069"/>
          </a:xfrm>
          <a:prstGeom prst="rect">
            <a:avLst/>
          </a:prstGeom>
        </p:spPr>
      </p:pic>
      <p:sp>
        <p:nvSpPr>
          <p:cNvPr id="44" name="Rechteck 43"/>
          <p:cNvSpPr/>
          <p:nvPr/>
        </p:nvSpPr>
        <p:spPr bwMode="auto">
          <a:xfrm>
            <a:off x="2140643" y="1205445"/>
            <a:ext cx="7119263" cy="5057577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124" charset="0"/>
              <a:ea typeface="ＭＳ Ｐゴシック" pitchFamily="124" charset="-128"/>
            </a:endParaRPr>
          </a:p>
        </p:txBody>
      </p:sp>
      <p:grpSp>
        <p:nvGrpSpPr>
          <p:cNvPr id="45" name="Gruppieren 44"/>
          <p:cNvGrpSpPr/>
          <p:nvPr/>
        </p:nvGrpSpPr>
        <p:grpSpPr>
          <a:xfrm>
            <a:off x="3688815" y="3886758"/>
            <a:ext cx="3492388" cy="338554"/>
            <a:chOff x="2519772" y="3933056"/>
            <a:chExt cx="3492388" cy="338554"/>
          </a:xfrm>
        </p:grpSpPr>
        <p:cxnSp>
          <p:nvCxnSpPr>
            <p:cNvPr id="46" name="Gerade Verbindung 47"/>
            <p:cNvCxnSpPr/>
            <p:nvPr/>
          </p:nvCxnSpPr>
          <p:spPr bwMode="auto">
            <a:xfrm>
              <a:off x="2519772" y="3933056"/>
              <a:ext cx="3492388" cy="0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47" name="Textfeld 46"/>
            <p:cNvSpPr txBox="1"/>
            <p:nvPr/>
          </p:nvSpPr>
          <p:spPr>
            <a:xfrm>
              <a:off x="3131840" y="3933056"/>
              <a:ext cx="27158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b="0" dirty="0" smtClean="0">
                  <a:solidFill>
                    <a:srgbClr val="FF0000"/>
                  </a:solidFill>
                </a:rPr>
                <a:t>Finish </a:t>
              </a:r>
              <a:r>
                <a:rPr lang="de-DE" sz="1600" b="0" dirty="0">
                  <a:solidFill>
                    <a:srgbClr val="FF0000"/>
                  </a:solidFill>
                </a:rPr>
                <a:t>L</a:t>
              </a:r>
              <a:r>
                <a:rPr lang="de-DE" sz="1600" b="0" dirty="0" smtClean="0">
                  <a:solidFill>
                    <a:srgbClr val="FF0000"/>
                  </a:solidFill>
                </a:rPr>
                <a:t>ine </a:t>
              </a:r>
              <a:r>
                <a:rPr lang="de-DE" sz="1600" b="0" dirty="0" err="1" smtClean="0">
                  <a:solidFill>
                    <a:srgbClr val="FF0000"/>
                  </a:solidFill>
                </a:rPr>
                <a:t>passes</a:t>
              </a:r>
              <a:r>
                <a:rPr lang="de-DE" sz="1600" b="0" dirty="0" smtClean="0">
                  <a:solidFill>
                    <a:srgbClr val="FF0000"/>
                  </a:solidFill>
                </a:rPr>
                <a:t> </a:t>
              </a:r>
              <a:r>
                <a:rPr lang="de-DE" sz="1600" b="0" dirty="0" err="1" smtClean="0">
                  <a:solidFill>
                    <a:srgbClr val="FF0000"/>
                  </a:solidFill>
                </a:rPr>
                <a:t>Athletes</a:t>
              </a:r>
              <a:endParaRPr lang="de-DE" sz="1600" b="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8" name="Gruppieren 47"/>
          <p:cNvGrpSpPr/>
          <p:nvPr/>
        </p:nvGrpSpPr>
        <p:grpSpPr>
          <a:xfrm>
            <a:off x="2500683" y="2806638"/>
            <a:ext cx="6120680" cy="1512168"/>
            <a:chOff x="1331640" y="2852936"/>
            <a:chExt cx="6120680" cy="1512168"/>
          </a:xfrm>
        </p:grpSpPr>
        <p:cxnSp>
          <p:nvCxnSpPr>
            <p:cNvPr id="49" name="Gerade Verbindung 3"/>
            <p:cNvCxnSpPr/>
            <p:nvPr/>
          </p:nvCxnSpPr>
          <p:spPr bwMode="auto">
            <a:xfrm flipV="1">
              <a:off x="1758923" y="3717032"/>
              <a:ext cx="4397253" cy="4619"/>
            </a:xfrm>
            <a:prstGeom prst="line">
              <a:avLst/>
            </a:prstGeom>
            <a:noFill/>
            <a:ln w="762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0" name="Rechteck 49"/>
            <p:cNvSpPr/>
            <p:nvPr/>
          </p:nvSpPr>
          <p:spPr bwMode="auto">
            <a:xfrm>
              <a:off x="1691680" y="3397615"/>
              <a:ext cx="220789" cy="64807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124" charset="0"/>
                <a:ea typeface="ＭＳ Ｐゴシック" pitchFamily="124" charset="-128"/>
              </a:endParaRPr>
            </a:p>
          </p:txBody>
        </p:sp>
        <p:sp>
          <p:nvSpPr>
            <p:cNvPr id="51" name="Textfeld 50"/>
            <p:cNvSpPr txBox="1"/>
            <p:nvPr/>
          </p:nvSpPr>
          <p:spPr>
            <a:xfrm>
              <a:off x="3005827" y="2852936"/>
              <a:ext cx="32223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dirty="0" smtClean="0"/>
                <a:t>Linear </a:t>
              </a:r>
              <a:r>
                <a:rPr lang="de-DE" sz="2000" dirty="0" err="1" smtClean="0"/>
                <a:t>Moving</a:t>
              </a:r>
              <a:r>
                <a:rPr lang="de-DE" sz="2000" dirty="0" smtClean="0"/>
                <a:t> Finish Line</a:t>
              </a:r>
              <a:endParaRPr lang="de-DE" sz="2000" dirty="0"/>
            </a:p>
          </p:txBody>
        </p:sp>
        <p:sp>
          <p:nvSpPr>
            <p:cNvPr id="52" name="Textfeld 51"/>
            <p:cNvSpPr txBox="1"/>
            <p:nvPr/>
          </p:nvSpPr>
          <p:spPr>
            <a:xfrm>
              <a:off x="1331640" y="4026550"/>
              <a:ext cx="13340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b="0" dirty="0" smtClean="0"/>
                <a:t>Start-&gt;Finish</a:t>
              </a:r>
              <a:endParaRPr lang="de-DE" sz="1600" b="0" dirty="0"/>
            </a:p>
          </p:txBody>
        </p:sp>
        <p:cxnSp>
          <p:nvCxnSpPr>
            <p:cNvPr id="53" name="Gerade Verbindung 49"/>
            <p:cNvCxnSpPr/>
            <p:nvPr/>
          </p:nvCxnSpPr>
          <p:spPr bwMode="auto">
            <a:xfrm flipV="1">
              <a:off x="6300192" y="3717032"/>
              <a:ext cx="1152128" cy="4619"/>
            </a:xfrm>
            <a:prstGeom prst="line">
              <a:avLst/>
            </a:prstGeom>
            <a:noFill/>
            <a:ln w="76200" cap="flat" cmpd="sng" algn="ctr">
              <a:solidFill>
                <a:schemeClr val="tx2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6250055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33F809-2F7F-4010-9F76-2E6D578DA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5798" y="39123"/>
            <a:ext cx="8749496" cy="1325563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Sportveranstaltungen</a:t>
            </a:r>
            <a:r>
              <a:rPr lang="en-US" sz="3200" dirty="0" smtClean="0">
                <a:solidFill>
                  <a:srgbClr val="FF0000"/>
                </a:solidFill>
                <a:latin typeface="Corbel" panose="020B0503020204020204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als</a:t>
            </a:r>
            <a:r>
              <a:rPr lang="en-US" sz="3200" dirty="0" smtClean="0">
                <a:solidFill>
                  <a:srgbClr val="FF0000"/>
                </a:solidFill>
                <a:latin typeface="Corbel" panose="020B0503020204020204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Datenlieferant</a:t>
            </a:r>
            <a:endParaRPr lang="en-US" sz="3200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1" y="39123"/>
            <a:ext cx="2388194" cy="1065069"/>
          </a:xfrm>
          <a:prstGeom prst="rect">
            <a:avLst/>
          </a:prstGeom>
        </p:spPr>
      </p:pic>
      <p:graphicFrame>
        <p:nvGraphicFramePr>
          <p:cNvPr id="14" name="Diagramm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5624357"/>
              </p:ext>
            </p:extLst>
          </p:nvPr>
        </p:nvGraphicFramePr>
        <p:xfrm>
          <a:off x="2073754" y="1560693"/>
          <a:ext cx="7344816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5" name="Gerade Verbindung 18"/>
          <p:cNvCxnSpPr/>
          <p:nvPr/>
        </p:nvCxnSpPr>
        <p:spPr bwMode="auto">
          <a:xfrm>
            <a:off x="2217770" y="1560693"/>
            <a:ext cx="0" cy="4610449"/>
          </a:xfrm>
          <a:prstGeom prst="line">
            <a:avLst/>
          </a:prstGeom>
          <a:noFill/>
          <a:ln w="1905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hteck 15"/>
          <p:cNvSpPr/>
          <p:nvPr/>
        </p:nvSpPr>
        <p:spPr bwMode="auto">
          <a:xfrm>
            <a:off x="1785722" y="6025189"/>
            <a:ext cx="818754" cy="254817"/>
          </a:xfrm>
          <a:prstGeom prst="rect">
            <a:avLst/>
          </a:prstGeom>
          <a:solidFill>
            <a:srgbClr val="FEFE90"/>
          </a:solidFill>
          <a:ln w="1905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000" dirty="0" err="1" smtClean="0"/>
              <a:t>Gun</a:t>
            </a:r>
            <a:r>
              <a:rPr lang="de-DE" sz="1000" dirty="0" smtClean="0"/>
              <a:t> Time</a:t>
            </a:r>
            <a:endParaRPr kumimoji="0" lang="de-DE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124" charset="0"/>
              <a:ea typeface="ＭＳ Ｐゴシック" pitchFamily="124" charset="-128"/>
            </a:endParaRPr>
          </a:p>
        </p:txBody>
      </p:sp>
      <p:sp>
        <p:nvSpPr>
          <p:cNvPr id="17" name="Rechteck 16"/>
          <p:cNvSpPr/>
          <p:nvPr/>
        </p:nvSpPr>
        <p:spPr bwMode="auto">
          <a:xfrm rot="16200000">
            <a:off x="977510" y="2122389"/>
            <a:ext cx="1777527" cy="51012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400" dirty="0" err="1" smtClean="0"/>
              <a:t>Distance</a:t>
            </a:r>
            <a:endParaRPr kumimoji="0" lang="de-DE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Rechteck 17"/>
          <p:cNvSpPr/>
          <p:nvPr/>
        </p:nvSpPr>
        <p:spPr bwMode="auto">
          <a:xfrm>
            <a:off x="4544699" y="5731093"/>
            <a:ext cx="1777527" cy="51012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400" dirty="0" smtClean="0"/>
              <a:t>Time</a:t>
            </a:r>
            <a:endParaRPr kumimoji="0" lang="de-DE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9" name="Gerade Verbindung 57"/>
          <p:cNvCxnSpPr/>
          <p:nvPr/>
        </p:nvCxnSpPr>
        <p:spPr bwMode="auto">
          <a:xfrm flipH="1">
            <a:off x="1993362" y="3648925"/>
            <a:ext cx="7353200" cy="0"/>
          </a:xfrm>
          <a:prstGeom prst="line">
            <a:avLst/>
          </a:prstGeom>
          <a:noFill/>
          <a:ln w="1905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hteck 19"/>
          <p:cNvSpPr/>
          <p:nvPr/>
        </p:nvSpPr>
        <p:spPr bwMode="auto">
          <a:xfrm>
            <a:off x="1362254" y="3432901"/>
            <a:ext cx="759080" cy="432048"/>
          </a:xfrm>
          <a:prstGeom prst="rect">
            <a:avLst/>
          </a:prstGeom>
          <a:solidFill>
            <a:srgbClr val="FEFE90"/>
          </a:solidFill>
          <a:ln w="1905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000" dirty="0" smtClean="0"/>
              <a:t>Limited </a:t>
            </a:r>
            <a:r>
              <a:rPr lang="de-DE" sz="1000" dirty="0" err="1" smtClean="0"/>
              <a:t>by</a:t>
            </a:r>
            <a:r>
              <a:rPr lang="de-DE" sz="1000" dirty="0" smtClean="0"/>
              <a:t> </a:t>
            </a:r>
            <a:r>
              <a:rPr lang="de-DE" sz="1000" dirty="0" err="1" smtClean="0"/>
              <a:t>distance</a:t>
            </a:r>
            <a:endParaRPr kumimoji="0" lang="de-DE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124" charset="0"/>
              <a:ea typeface="ＭＳ Ｐゴシック" pitchFamily="124" charset="-128"/>
            </a:endParaRPr>
          </a:p>
        </p:txBody>
      </p:sp>
      <p:cxnSp>
        <p:nvCxnSpPr>
          <p:cNvPr id="21" name="Gerade Verbindung 62"/>
          <p:cNvCxnSpPr/>
          <p:nvPr/>
        </p:nvCxnSpPr>
        <p:spPr bwMode="auto">
          <a:xfrm flipH="1">
            <a:off x="1273086" y="3360893"/>
            <a:ext cx="8580" cy="504056"/>
          </a:xfrm>
          <a:prstGeom prst="line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2" name="Gruppieren 21"/>
          <p:cNvGrpSpPr/>
          <p:nvPr/>
        </p:nvGrpSpPr>
        <p:grpSpPr>
          <a:xfrm>
            <a:off x="6322226" y="1592823"/>
            <a:ext cx="3384376" cy="4869141"/>
            <a:chOff x="5292080" y="1372898"/>
            <a:chExt cx="3384376" cy="4869141"/>
          </a:xfrm>
        </p:grpSpPr>
        <p:cxnSp>
          <p:nvCxnSpPr>
            <p:cNvPr id="23" name="Gerade Verbindung 73"/>
            <p:cNvCxnSpPr/>
            <p:nvPr/>
          </p:nvCxnSpPr>
          <p:spPr bwMode="auto">
            <a:xfrm>
              <a:off x="5796136" y="1372898"/>
              <a:ext cx="0" cy="4648390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" name="Rechteck 23"/>
            <p:cNvSpPr/>
            <p:nvPr/>
          </p:nvSpPr>
          <p:spPr bwMode="auto">
            <a:xfrm>
              <a:off x="5292080" y="5987221"/>
              <a:ext cx="1008112" cy="254818"/>
            </a:xfrm>
            <a:prstGeom prst="rect">
              <a:avLst/>
            </a:prstGeom>
            <a:solidFill>
              <a:srgbClr val="FF0000"/>
            </a:solidFill>
            <a:ln w="1905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000" dirty="0" smtClean="0">
                  <a:solidFill>
                    <a:schemeClr val="bg1"/>
                  </a:solidFill>
                </a:rPr>
                <a:t>First </a:t>
              </a:r>
              <a:r>
                <a:rPr lang="de-DE" sz="1000" dirty="0" err="1" smtClean="0">
                  <a:solidFill>
                    <a:schemeClr val="bg1"/>
                  </a:solidFill>
                </a:rPr>
                <a:t>passing</a:t>
              </a:r>
              <a:endParaRPr kumimoji="0" lang="de-DE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cxnSp>
          <p:nvCxnSpPr>
            <p:cNvPr id="25" name="Gerade Verbindung 75"/>
            <p:cNvCxnSpPr/>
            <p:nvPr/>
          </p:nvCxnSpPr>
          <p:spPr bwMode="auto">
            <a:xfrm>
              <a:off x="8172400" y="1372898"/>
              <a:ext cx="0" cy="4792406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" name="Rechteck 25"/>
            <p:cNvSpPr/>
            <p:nvPr/>
          </p:nvSpPr>
          <p:spPr bwMode="auto">
            <a:xfrm>
              <a:off x="7668344" y="5987221"/>
              <a:ext cx="1008112" cy="254818"/>
            </a:xfrm>
            <a:prstGeom prst="rect">
              <a:avLst/>
            </a:prstGeom>
            <a:solidFill>
              <a:srgbClr val="FF0000"/>
            </a:solidFill>
            <a:ln w="1905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000" dirty="0" smtClean="0">
                  <a:solidFill>
                    <a:schemeClr val="bg1"/>
                  </a:solidFill>
                </a:rPr>
                <a:t>Last </a:t>
              </a:r>
              <a:r>
                <a:rPr lang="de-DE" sz="1000" dirty="0" err="1" smtClean="0">
                  <a:solidFill>
                    <a:schemeClr val="bg1"/>
                  </a:solidFill>
                </a:rPr>
                <a:t>passing</a:t>
              </a:r>
              <a:endParaRPr kumimoji="0" lang="de-DE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2217772" y="3648925"/>
            <a:ext cx="6984774" cy="2082168"/>
            <a:chOff x="1187626" y="3429000"/>
            <a:chExt cx="6984774" cy="2082168"/>
          </a:xfrm>
        </p:grpSpPr>
        <p:cxnSp>
          <p:nvCxnSpPr>
            <p:cNvPr id="28" name="Gerade Verbindung 22"/>
            <p:cNvCxnSpPr/>
            <p:nvPr/>
          </p:nvCxnSpPr>
          <p:spPr bwMode="auto">
            <a:xfrm flipH="1">
              <a:off x="1187626" y="3429000"/>
              <a:ext cx="6984774" cy="2082168"/>
            </a:xfrm>
            <a:prstGeom prst="line">
              <a:avLst/>
            </a:prstGeom>
            <a:noFill/>
            <a:ln w="9525" cap="flat" cmpd="sng" algn="ctr">
              <a:solidFill>
                <a:srgbClr val="E6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29" name="Gruppieren 28"/>
            <p:cNvGrpSpPr/>
            <p:nvPr/>
          </p:nvGrpSpPr>
          <p:grpSpPr>
            <a:xfrm>
              <a:off x="1187626" y="3429000"/>
              <a:ext cx="4608510" cy="2082168"/>
              <a:chOff x="1187626" y="3429000"/>
              <a:chExt cx="4608510" cy="2082168"/>
            </a:xfrm>
          </p:grpSpPr>
          <p:cxnSp>
            <p:nvCxnSpPr>
              <p:cNvPr id="30" name="Gerade Verbindung 64"/>
              <p:cNvCxnSpPr/>
              <p:nvPr/>
            </p:nvCxnSpPr>
            <p:spPr bwMode="auto">
              <a:xfrm flipH="1">
                <a:off x="1187626" y="3429000"/>
                <a:ext cx="4608510" cy="2082168"/>
              </a:xfrm>
              <a:prstGeom prst="line">
                <a:avLst/>
              </a:prstGeom>
              <a:noFill/>
              <a:ln w="9525" cap="flat" cmpd="sng" algn="ctr">
                <a:solidFill>
                  <a:srgbClr val="F2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1" name="Rechteck 30"/>
              <p:cNvSpPr/>
              <p:nvPr/>
            </p:nvSpPr>
            <p:spPr bwMode="auto">
              <a:xfrm>
                <a:off x="3177182" y="5046391"/>
                <a:ext cx="818754" cy="254817"/>
              </a:xfrm>
              <a:prstGeom prst="rect">
                <a:avLst/>
              </a:prstGeom>
              <a:solidFill>
                <a:srgbClr val="FEFE90"/>
              </a:solidFill>
              <a:ln w="19050" cap="flat" cmpd="sng" algn="ctr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36000" rIns="0" bIns="36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de-DE" sz="1000" dirty="0" smtClean="0"/>
                  <a:t>Slow</a:t>
                </a:r>
                <a:r>
                  <a:rPr kumimoji="0" lang="de-DE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entury Gothic" pitchFamily="124" charset="0"/>
                    <a:ea typeface="ＭＳ Ｐゴシック" pitchFamily="124" charset="-128"/>
                  </a:rPr>
                  <a:t> </a:t>
                </a:r>
                <a:r>
                  <a:rPr kumimoji="0" lang="de-DE" sz="1000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entury Gothic" pitchFamily="124" charset="0"/>
                    <a:ea typeface="ＭＳ Ｐゴシック" pitchFamily="124" charset="-128"/>
                  </a:rPr>
                  <a:t>Athlete</a:t>
                </a:r>
                <a:endParaRPr kumimoji="0" lang="de-DE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entury Gothic" pitchFamily="124" charset="0"/>
                  <a:ea typeface="ＭＳ Ｐゴシック" pitchFamily="124" charset="-128"/>
                </a:endParaRPr>
              </a:p>
            </p:txBody>
          </p:sp>
          <p:cxnSp>
            <p:nvCxnSpPr>
              <p:cNvPr id="32" name="Gerade Verbindung 81"/>
              <p:cNvCxnSpPr/>
              <p:nvPr/>
            </p:nvCxnSpPr>
            <p:spPr bwMode="auto">
              <a:xfrm>
                <a:off x="2544440" y="4581128"/>
                <a:ext cx="132681" cy="216024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3" name="Rechteck 32"/>
              <p:cNvSpPr/>
              <p:nvPr/>
            </p:nvSpPr>
            <p:spPr bwMode="auto">
              <a:xfrm>
                <a:off x="2267744" y="4365104"/>
                <a:ext cx="818754" cy="254817"/>
              </a:xfrm>
              <a:prstGeom prst="rect">
                <a:avLst/>
              </a:prstGeom>
              <a:solidFill>
                <a:srgbClr val="FEFE90"/>
              </a:solidFill>
              <a:ln w="19050" cap="flat" cmpd="sng" algn="ctr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36000" rIns="36000" bIns="36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entury Gothic" pitchFamily="124" charset="0"/>
                    <a:ea typeface="ＭＳ Ｐゴシック" pitchFamily="124" charset="-128"/>
                  </a:rPr>
                  <a:t>Fast </a:t>
                </a:r>
                <a:r>
                  <a:rPr kumimoji="0" lang="de-DE" sz="1000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entury Gothic" pitchFamily="124" charset="0"/>
                    <a:ea typeface="ＭＳ Ｐゴシック" pitchFamily="124" charset="-128"/>
                  </a:rPr>
                  <a:t>Athlete</a:t>
                </a:r>
                <a:endParaRPr kumimoji="0" lang="de-DE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entury Gothic" pitchFamily="124" charset="0"/>
                  <a:ea typeface="ＭＳ Ｐゴシック" pitchFamily="124" charset="-128"/>
                </a:endParaRPr>
              </a:p>
            </p:txBody>
          </p:sp>
          <p:cxnSp>
            <p:nvCxnSpPr>
              <p:cNvPr id="34" name="Gerade Verbindung 88"/>
              <p:cNvCxnSpPr/>
              <p:nvPr/>
            </p:nvCxnSpPr>
            <p:spPr bwMode="auto">
              <a:xfrm>
                <a:off x="3575223" y="4797152"/>
                <a:ext cx="132681" cy="216024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3" name="Rechteck 2"/>
          <p:cNvSpPr/>
          <p:nvPr/>
        </p:nvSpPr>
        <p:spPr>
          <a:xfrm>
            <a:off x="2138572" y="1126042"/>
            <a:ext cx="40992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000" b="1" dirty="0" err="1"/>
              <a:t>Classical</a:t>
            </a:r>
            <a:r>
              <a:rPr lang="de-AT" sz="2000" b="1" dirty="0"/>
              <a:t> „Best in Time“ </a:t>
            </a:r>
            <a:r>
              <a:rPr lang="de-AT" sz="2000" b="1" dirty="0" err="1"/>
              <a:t>Competition</a:t>
            </a:r>
            <a:r>
              <a:rPr lang="de-AT" sz="2000" b="1" dirty="0"/>
              <a:t> </a:t>
            </a: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22196971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33F809-2F7F-4010-9F76-2E6D578DA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5798" y="39123"/>
            <a:ext cx="8749496" cy="1325563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Sportveranstaltungen</a:t>
            </a:r>
            <a:r>
              <a:rPr lang="en-US" sz="3200" dirty="0" smtClean="0">
                <a:solidFill>
                  <a:srgbClr val="FF0000"/>
                </a:solidFill>
                <a:latin typeface="Corbel" panose="020B0503020204020204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als</a:t>
            </a:r>
            <a:r>
              <a:rPr lang="en-US" sz="3200" dirty="0" smtClean="0">
                <a:solidFill>
                  <a:srgbClr val="FF0000"/>
                </a:solidFill>
                <a:latin typeface="Corbel" panose="020B0503020204020204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Datenlieferant</a:t>
            </a:r>
            <a:endParaRPr lang="en-US" sz="3200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1" y="39123"/>
            <a:ext cx="2388194" cy="1065069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2138572" y="1126042"/>
            <a:ext cx="49114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000" b="1" dirty="0" smtClean="0"/>
              <a:t>Alternative </a:t>
            </a:r>
            <a:r>
              <a:rPr lang="de-AT" sz="2000" b="1" dirty="0"/>
              <a:t>„Best in </a:t>
            </a:r>
            <a:r>
              <a:rPr lang="de-AT" sz="2000" b="1" dirty="0" err="1" smtClean="0"/>
              <a:t>Distance</a:t>
            </a:r>
            <a:r>
              <a:rPr lang="de-AT" sz="2000" b="1" dirty="0" smtClean="0"/>
              <a:t>“ </a:t>
            </a:r>
            <a:r>
              <a:rPr lang="de-AT" sz="2000" b="1" dirty="0" err="1"/>
              <a:t>Competition</a:t>
            </a:r>
            <a:r>
              <a:rPr lang="de-AT" sz="2000" b="1" dirty="0"/>
              <a:t> </a:t>
            </a:r>
            <a:endParaRPr lang="de-DE" sz="2000" b="1" dirty="0"/>
          </a:p>
        </p:txBody>
      </p:sp>
      <p:graphicFrame>
        <p:nvGraphicFramePr>
          <p:cNvPr id="35" name="Diagramm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6140435"/>
              </p:ext>
            </p:extLst>
          </p:nvPr>
        </p:nvGraphicFramePr>
        <p:xfrm>
          <a:off x="2015875" y="1653285"/>
          <a:ext cx="7344816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36" name="Gerade Verbindung 18"/>
          <p:cNvCxnSpPr/>
          <p:nvPr/>
        </p:nvCxnSpPr>
        <p:spPr bwMode="auto">
          <a:xfrm>
            <a:off x="2159891" y="1653285"/>
            <a:ext cx="0" cy="4610449"/>
          </a:xfrm>
          <a:prstGeom prst="line">
            <a:avLst/>
          </a:prstGeom>
          <a:noFill/>
          <a:ln w="1905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Rechteck 36"/>
          <p:cNvSpPr/>
          <p:nvPr/>
        </p:nvSpPr>
        <p:spPr bwMode="auto">
          <a:xfrm>
            <a:off x="1727843" y="6117781"/>
            <a:ext cx="818754" cy="254817"/>
          </a:xfrm>
          <a:prstGeom prst="rect">
            <a:avLst/>
          </a:prstGeom>
          <a:solidFill>
            <a:srgbClr val="FEFE90"/>
          </a:solidFill>
          <a:ln w="1905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000" dirty="0" err="1" smtClean="0"/>
              <a:t>Gun</a:t>
            </a:r>
            <a:r>
              <a:rPr lang="de-DE" sz="1000" dirty="0" smtClean="0"/>
              <a:t> Time</a:t>
            </a:r>
            <a:endParaRPr kumimoji="0" lang="de-DE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124" charset="0"/>
              <a:ea typeface="ＭＳ Ｐゴシック" pitchFamily="124" charset="-128"/>
            </a:endParaRPr>
          </a:p>
        </p:txBody>
      </p:sp>
      <p:sp>
        <p:nvSpPr>
          <p:cNvPr id="38" name="Rechteck 37"/>
          <p:cNvSpPr/>
          <p:nvPr/>
        </p:nvSpPr>
        <p:spPr bwMode="auto">
          <a:xfrm rot="16200000">
            <a:off x="919631" y="2214981"/>
            <a:ext cx="1777527" cy="51012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400" dirty="0" err="1" smtClean="0"/>
              <a:t>Distance</a:t>
            </a:r>
            <a:endParaRPr kumimoji="0" lang="de-DE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9" name="Rechteck 38"/>
          <p:cNvSpPr/>
          <p:nvPr/>
        </p:nvSpPr>
        <p:spPr bwMode="auto">
          <a:xfrm>
            <a:off x="4486820" y="5823685"/>
            <a:ext cx="1777527" cy="51012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400" dirty="0" smtClean="0"/>
              <a:t>Time</a:t>
            </a:r>
            <a:endParaRPr kumimoji="0" lang="de-DE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40" name="Gruppieren 39"/>
          <p:cNvGrpSpPr/>
          <p:nvPr/>
        </p:nvGrpSpPr>
        <p:grpSpPr>
          <a:xfrm>
            <a:off x="7416475" y="1653285"/>
            <a:ext cx="1080120" cy="4752983"/>
            <a:chOff x="6444208" y="1340768"/>
            <a:chExt cx="1080120" cy="4752983"/>
          </a:xfrm>
        </p:grpSpPr>
        <p:cxnSp>
          <p:nvCxnSpPr>
            <p:cNvPr id="41" name="Gerade Verbindung 21"/>
            <p:cNvCxnSpPr/>
            <p:nvPr/>
          </p:nvCxnSpPr>
          <p:spPr bwMode="auto">
            <a:xfrm>
              <a:off x="6948264" y="1340768"/>
              <a:ext cx="0" cy="4610449"/>
            </a:xfrm>
            <a:prstGeom prst="line">
              <a:avLst/>
            </a:prstGeom>
            <a:noFill/>
            <a:ln w="1905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2" name="Rechteck 41"/>
            <p:cNvSpPr/>
            <p:nvPr/>
          </p:nvSpPr>
          <p:spPr bwMode="auto">
            <a:xfrm>
              <a:off x="6444208" y="5838933"/>
              <a:ext cx="1080120" cy="254818"/>
            </a:xfrm>
            <a:prstGeom prst="rect">
              <a:avLst/>
            </a:prstGeom>
            <a:solidFill>
              <a:srgbClr val="FEFE90"/>
            </a:solidFill>
            <a:ln w="1905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000" dirty="0" smtClean="0"/>
                <a:t>Limited </a:t>
              </a:r>
              <a:r>
                <a:rPr lang="de-DE" sz="1000" dirty="0" err="1" smtClean="0"/>
                <a:t>by</a:t>
              </a:r>
              <a:r>
                <a:rPr lang="de-DE" sz="1000" dirty="0" smtClean="0"/>
                <a:t> time</a:t>
              </a:r>
              <a:endParaRPr kumimoji="0" lang="de-DE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124" charset="0"/>
                <a:ea typeface="ＭＳ Ｐゴシック" pitchFamily="124" charset="-128"/>
              </a:endParaRPr>
            </a:p>
          </p:txBody>
        </p:sp>
      </p:grpSp>
      <p:cxnSp>
        <p:nvCxnSpPr>
          <p:cNvPr id="43" name="Gerade Verbindung 45"/>
          <p:cNvCxnSpPr/>
          <p:nvPr/>
        </p:nvCxnSpPr>
        <p:spPr bwMode="auto">
          <a:xfrm flipH="1">
            <a:off x="7560491" y="6509719"/>
            <a:ext cx="864096" cy="0"/>
          </a:xfrm>
          <a:prstGeom prst="line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44" name="Gruppieren 43"/>
          <p:cNvGrpSpPr/>
          <p:nvPr/>
        </p:nvGrpSpPr>
        <p:grpSpPr>
          <a:xfrm>
            <a:off x="1079771" y="3126590"/>
            <a:ext cx="8208912" cy="1118983"/>
            <a:chOff x="107504" y="2814073"/>
            <a:chExt cx="8208912" cy="1118983"/>
          </a:xfrm>
        </p:grpSpPr>
        <p:cxnSp>
          <p:nvCxnSpPr>
            <p:cNvPr id="45" name="Gerade Verbindung 19"/>
            <p:cNvCxnSpPr/>
            <p:nvPr/>
          </p:nvCxnSpPr>
          <p:spPr bwMode="auto">
            <a:xfrm flipH="1">
              <a:off x="1115616" y="2941482"/>
              <a:ext cx="7200800" cy="0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Rechteck 45"/>
            <p:cNvSpPr/>
            <p:nvPr/>
          </p:nvSpPr>
          <p:spPr bwMode="auto">
            <a:xfrm>
              <a:off x="107504" y="2814073"/>
              <a:ext cx="1008112" cy="254818"/>
            </a:xfrm>
            <a:prstGeom prst="rect">
              <a:avLst/>
            </a:prstGeom>
            <a:solidFill>
              <a:srgbClr val="FF0000"/>
            </a:solidFill>
            <a:ln w="1905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000" dirty="0" err="1" smtClean="0">
                  <a:solidFill>
                    <a:schemeClr val="bg1"/>
                  </a:solidFill>
                </a:rPr>
                <a:t>Farest</a:t>
              </a:r>
              <a:r>
                <a:rPr lang="de-DE" sz="1000" dirty="0" smtClean="0">
                  <a:solidFill>
                    <a:schemeClr val="bg1"/>
                  </a:solidFill>
                </a:rPr>
                <a:t> </a:t>
              </a:r>
              <a:r>
                <a:rPr lang="de-DE" sz="1000" dirty="0" err="1" smtClean="0">
                  <a:solidFill>
                    <a:schemeClr val="bg1"/>
                  </a:solidFill>
                </a:rPr>
                <a:t>Passing</a:t>
              </a:r>
              <a:endParaRPr kumimoji="0" lang="de-DE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cxnSp>
          <p:nvCxnSpPr>
            <p:cNvPr id="47" name="Gerade Verbindung 28"/>
            <p:cNvCxnSpPr/>
            <p:nvPr/>
          </p:nvCxnSpPr>
          <p:spPr bwMode="auto">
            <a:xfrm flipH="1">
              <a:off x="1115616" y="3805647"/>
              <a:ext cx="7200800" cy="0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8" name="Rechteck 47"/>
            <p:cNvSpPr/>
            <p:nvPr/>
          </p:nvSpPr>
          <p:spPr bwMode="auto">
            <a:xfrm>
              <a:off x="107504" y="3678238"/>
              <a:ext cx="1008112" cy="254818"/>
            </a:xfrm>
            <a:prstGeom prst="rect">
              <a:avLst/>
            </a:prstGeom>
            <a:solidFill>
              <a:srgbClr val="FF0000"/>
            </a:solidFill>
            <a:ln w="1905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36000" rIns="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000" dirty="0" err="1" smtClean="0">
                  <a:solidFill>
                    <a:schemeClr val="bg1"/>
                  </a:solidFill>
                </a:rPr>
                <a:t>Nearest</a:t>
              </a:r>
              <a:r>
                <a:rPr lang="de-DE" sz="1000" dirty="0" smtClean="0">
                  <a:solidFill>
                    <a:schemeClr val="bg1"/>
                  </a:solidFill>
                </a:rPr>
                <a:t> </a:t>
              </a:r>
              <a:r>
                <a:rPr lang="de-DE" sz="1000" dirty="0" err="1" smtClean="0">
                  <a:solidFill>
                    <a:schemeClr val="bg1"/>
                  </a:solidFill>
                </a:rPr>
                <a:t>Passing</a:t>
              </a:r>
              <a:endParaRPr kumimoji="0" lang="de-DE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</p:grpSp>
      <p:grpSp>
        <p:nvGrpSpPr>
          <p:cNvPr id="49" name="Gruppieren 48"/>
          <p:cNvGrpSpPr/>
          <p:nvPr/>
        </p:nvGrpSpPr>
        <p:grpSpPr>
          <a:xfrm>
            <a:off x="2159893" y="3237461"/>
            <a:ext cx="5760638" cy="2586224"/>
            <a:chOff x="1187626" y="2924944"/>
            <a:chExt cx="5760638" cy="2586224"/>
          </a:xfrm>
        </p:grpSpPr>
        <p:cxnSp>
          <p:nvCxnSpPr>
            <p:cNvPr id="50" name="Gerade Verbindung 22"/>
            <p:cNvCxnSpPr/>
            <p:nvPr/>
          </p:nvCxnSpPr>
          <p:spPr bwMode="auto">
            <a:xfrm flipH="1">
              <a:off x="1187626" y="3789040"/>
              <a:ext cx="5760638" cy="1722128"/>
            </a:xfrm>
            <a:prstGeom prst="line">
              <a:avLst/>
            </a:prstGeom>
            <a:noFill/>
            <a:ln w="9525" cap="flat" cmpd="sng" algn="ctr">
              <a:solidFill>
                <a:srgbClr val="E6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Gerade Verbindung 64"/>
            <p:cNvCxnSpPr/>
            <p:nvPr/>
          </p:nvCxnSpPr>
          <p:spPr bwMode="auto">
            <a:xfrm flipH="1">
              <a:off x="1187626" y="2924944"/>
              <a:ext cx="5760638" cy="2586224"/>
            </a:xfrm>
            <a:prstGeom prst="line">
              <a:avLst/>
            </a:prstGeom>
            <a:noFill/>
            <a:ln w="9525" cap="flat" cmpd="sng" algn="ctr">
              <a:solidFill>
                <a:srgbClr val="F2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" name="Rechteck 51"/>
            <p:cNvSpPr/>
            <p:nvPr/>
          </p:nvSpPr>
          <p:spPr bwMode="auto">
            <a:xfrm>
              <a:off x="3177182" y="5046391"/>
              <a:ext cx="818754" cy="254817"/>
            </a:xfrm>
            <a:prstGeom prst="rect">
              <a:avLst/>
            </a:prstGeom>
            <a:solidFill>
              <a:srgbClr val="FEFE90"/>
            </a:solidFill>
            <a:ln w="1905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36000" rIns="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000" dirty="0" smtClean="0"/>
                <a:t>Slow </a:t>
              </a:r>
              <a:r>
                <a:rPr kumimoji="0" lang="de-DE" sz="10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entury Gothic" pitchFamily="124" charset="0"/>
                  <a:ea typeface="ＭＳ Ｐゴシック" pitchFamily="124" charset="-128"/>
                </a:rPr>
                <a:t>Athlete</a:t>
              </a:r>
              <a:endParaRPr kumimoji="0" lang="de-DE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124" charset="0"/>
                <a:ea typeface="ＭＳ Ｐゴシック" pitchFamily="124" charset="-128"/>
              </a:endParaRPr>
            </a:p>
          </p:txBody>
        </p:sp>
        <p:cxnSp>
          <p:nvCxnSpPr>
            <p:cNvPr id="53" name="Gerade Verbindung 34"/>
            <p:cNvCxnSpPr/>
            <p:nvPr/>
          </p:nvCxnSpPr>
          <p:spPr bwMode="auto">
            <a:xfrm>
              <a:off x="2544440" y="4581128"/>
              <a:ext cx="132681" cy="216024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4" name="Rechteck 53"/>
            <p:cNvSpPr/>
            <p:nvPr/>
          </p:nvSpPr>
          <p:spPr bwMode="auto">
            <a:xfrm>
              <a:off x="1979712" y="4365105"/>
              <a:ext cx="1106786" cy="216024"/>
            </a:xfrm>
            <a:prstGeom prst="rect">
              <a:avLst/>
            </a:prstGeom>
            <a:solidFill>
              <a:srgbClr val="FEFE90"/>
            </a:solidFill>
            <a:ln w="1905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000" dirty="0" smtClean="0"/>
                <a:t>Fast</a:t>
              </a:r>
              <a:r>
                <a:rPr kumimoji="0" lang="de-DE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entury Gothic" pitchFamily="124" charset="0"/>
                  <a:ea typeface="ＭＳ Ｐゴシック" pitchFamily="124" charset="-128"/>
                </a:rPr>
                <a:t> </a:t>
              </a:r>
              <a:r>
                <a:rPr kumimoji="0" lang="de-DE" sz="10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entury Gothic" pitchFamily="124" charset="0"/>
                  <a:ea typeface="ＭＳ Ｐゴシック" pitchFamily="124" charset="-128"/>
                </a:rPr>
                <a:t>Athlete</a:t>
              </a:r>
              <a:endParaRPr kumimoji="0" lang="de-DE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124" charset="0"/>
                <a:ea typeface="ＭＳ Ｐゴシック" pitchFamily="124" charset="-128"/>
              </a:endParaRPr>
            </a:p>
          </p:txBody>
        </p:sp>
        <p:cxnSp>
          <p:nvCxnSpPr>
            <p:cNvPr id="55" name="Gerade Verbindung 37"/>
            <p:cNvCxnSpPr/>
            <p:nvPr/>
          </p:nvCxnSpPr>
          <p:spPr bwMode="auto">
            <a:xfrm>
              <a:off x="3575223" y="4797152"/>
              <a:ext cx="132681" cy="216024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0992000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Leere Prä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Leere Präsentation">
    <a:majorFont>
      <a:latin typeface="Century Gothic"/>
      <a:ea typeface="ＭＳ Ｐゴシック"/>
      <a:cs typeface=""/>
    </a:majorFont>
    <a:minorFont>
      <a:latin typeface="Arial"/>
      <a:ea typeface="ＭＳ Ｐゴシック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Leere Prä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Leere Präsentation">
    <a:majorFont>
      <a:latin typeface="Century Gothic"/>
      <a:ea typeface="ＭＳ Ｐゴシック"/>
      <a:cs typeface=""/>
    </a:majorFont>
    <a:minorFont>
      <a:latin typeface="Arial"/>
      <a:ea typeface="ＭＳ Ｐゴシック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erkunft xmlns="b2e1c157-b64f-4186-92ac-6ef75de09d4d" xsi:nil="true"/>
    <auf_x0020_Portalseite_x0020_anzeigen xmlns="b2e1c157-b64f-4186-92ac-6ef75de09d4d">false</auf_x0020_Portalseite_x0020_anzeigen>
    <auf_x0020_Startseite_x0020_anzeigen xmlns="b2e1c157-b64f-4186-92ac-6ef75de09d4d">false</auf_x0020_Startseite_x0020_anzeigen>
    <Dokumentenkategorie xmlns="b2e1c157-b64f-4186-92ac-6ef75de09d4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079467DF6FABD4FA88ED254A1549A7C" ma:contentTypeVersion="3" ma:contentTypeDescription="Ein neues Dokument erstellen." ma:contentTypeScope="" ma:versionID="1fe809f2fc0e43a158b2e42b80c44c81">
  <xsd:schema xmlns:xsd="http://www.w3.org/2001/XMLSchema" xmlns:xs="http://www.w3.org/2001/XMLSchema" xmlns:p="http://schemas.microsoft.com/office/2006/metadata/properties" xmlns:ns2="b2e1c157-b64f-4186-92ac-6ef75de09d4d" xmlns:ns4="36ec10ec-be8e-4438-9518-9db28c208848" targetNamespace="http://schemas.microsoft.com/office/2006/metadata/properties" ma:root="true" ma:fieldsID="bbe75f273e1f55347d84869b86f1be2f" ns2:_="" ns4:_="">
    <xsd:import namespace="b2e1c157-b64f-4186-92ac-6ef75de09d4d"/>
    <xsd:import namespace="36ec10ec-be8e-4438-9518-9db28c208848"/>
    <xsd:element name="properties">
      <xsd:complexType>
        <xsd:sequence>
          <xsd:element name="documentManagement">
            <xsd:complexType>
              <xsd:all>
                <xsd:element ref="ns2:auf_x0020_Startseite_x0020_anzeigen" minOccurs="0"/>
                <xsd:element ref="ns2:auf_x0020_Portalseite_x0020_anzeigen" minOccurs="0"/>
                <xsd:element ref="ns2:Dokumentenkategorie" minOccurs="0"/>
                <xsd:element ref="ns2:Herkunft" minOccurs="0"/>
                <xsd:element ref="ns4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e1c157-b64f-4186-92ac-6ef75de09d4d" elementFormDefault="qualified">
    <xsd:import namespace="http://schemas.microsoft.com/office/2006/documentManagement/types"/>
    <xsd:import namespace="http://schemas.microsoft.com/office/infopath/2007/PartnerControls"/>
    <xsd:element name="auf_x0020_Startseite_x0020_anzeigen" ma:index="8" nillable="true" ma:displayName="auf Startseite anzeigen" ma:default="0" ma:description="Ist diese Information für alle an der FH Kärnten relevant? (bitte sparsam einsetzen!)" ma:internalName="auf_x0020_Startseite_x0020_anzeigen">
      <xsd:simpleType>
        <xsd:restriction base="dms:Boolean"/>
      </xsd:simpleType>
    </xsd:element>
    <xsd:element name="auf_x0020_Portalseite_x0020_anzeigen" ma:index="9" nillable="true" ma:displayName="auf Portalseite anzeigen" ma:default="0" ma:internalName="auf_x0020_Portalseite_x0020_anzeigen">
      <xsd:simpleType>
        <xsd:restriction base="dms:Boolean"/>
      </xsd:simpleType>
    </xsd:element>
    <xsd:element name="Dokumentenkategorie" ma:index="10" nillable="true" ma:displayName="Dokumentenkategorie" ma:list="{8c7c9d90-e1bf-460f-8fe5-85d91646a6d0}" ma:internalName="Dokumentenkategorie" ma:showField="Title" ma:web="36ec10ec-be8e-4438-9518-9db28c208848">
      <xsd:simpleType>
        <xsd:restriction base="dms:Lookup"/>
      </xsd:simpleType>
    </xsd:element>
    <xsd:element name="Herkunft" ma:index="12" nillable="true" ma:displayName="Herkunft" ma:list="{69883daf-88a7-47fa-be85-f8edccfa90b7}" ma:internalName="Herkunft" ma:showField="Title" ma:web="36ec10ec-be8e-4438-9518-9db28c208848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ec10ec-be8e-4438-9518-9db28c20884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 ma:index="11" ma:displayName="Schlüsselwörter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F95706-A57E-412A-8CAB-56D991DC59E9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36ec10ec-be8e-4438-9518-9db28c208848"/>
    <ds:schemaRef ds:uri="b2e1c157-b64f-4186-92ac-6ef75de09d4d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485808F8-AD47-4E81-8049-55319D4931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5F3057-DB51-47F5-8216-0A09BCBFC9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e1c157-b64f-4186-92ac-6ef75de09d4d"/>
    <ds:schemaRef ds:uri="36ec10ec-be8e-4438-9518-9db28c2088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356</Words>
  <Application>Microsoft Office PowerPoint</Application>
  <PresentationFormat>Breitbild</PresentationFormat>
  <Paragraphs>95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20" baseType="lpstr">
      <vt:lpstr>ＭＳ Ｐゴシック</vt:lpstr>
      <vt:lpstr>Arial</vt:lpstr>
      <vt:lpstr>Calibri</vt:lpstr>
      <vt:lpstr>Calibri Light</vt:lpstr>
      <vt:lpstr>Century Gothic</vt:lpstr>
      <vt:lpstr>CenturyGothic-Bold</vt:lpstr>
      <vt:lpstr>Corbel</vt:lpstr>
      <vt:lpstr>Office</vt:lpstr>
      <vt:lpstr>Data Science für Sportveranstaltungen</vt:lpstr>
      <vt:lpstr>Agenda</vt:lpstr>
      <vt:lpstr>Sportveranstaltungen als Datenlieferant</vt:lpstr>
      <vt:lpstr>Sportveranstaltungen als Datenlieferant</vt:lpstr>
      <vt:lpstr>Sportveranstaltungen als Datenlieferant</vt:lpstr>
      <vt:lpstr>Sportveranstaltungen als Datenlieferant</vt:lpstr>
      <vt:lpstr>Sportveranstaltungen als Datenlieferant</vt:lpstr>
      <vt:lpstr>Sportveranstaltungen als Datenlieferant</vt:lpstr>
      <vt:lpstr>Sportveranstaltungen als Datenlieferant</vt:lpstr>
      <vt:lpstr>Sportveranstaltungen als Datenlieferant</vt:lpstr>
      <vt:lpstr>Erfolgsstories trotz (oder gerade durch) Pandemie</vt:lpstr>
      <vt:lpstr>Sportveranstaltungen als Datenlieferant</vt:lpstr>
    </vt:vector>
  </TitlesOfParts>
  <Company>FH Kärnten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VORTRAG DER  FH KÄRNTEN</dc:title>
  <dc:creator>Orasch Anna Maria</dc:creator>
  <cp:lastModifiedBy>Wöllik Helmut</cp:lastModifiedBy>
  <cp:revision>60</cp:revision>
  <dcterms:created xsi:type="dcterms:W3CDTF">2018-08-13T05:23:14Z</dcterms:created>
  <dcterms:modified xsi:type="dcterms:W3CDTF">2021-09-27T10:28:33Z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0x0101006079467DF6FABD4FA88ED254A1549A7C</vt:lpwstr>
  </property>
</Properties>
</file>