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8" r:id="rId5"/>
    <p:sldId id="259" r:id="rId6"/>
    <p:sldId id="480" r:id="rId7"/>
    <p:sldId id="264" r:id="rId8"/>
    <p:sldId id="266" r:id="rId9"/>
    <p:sldId id="384" r:id="rId10"/>
    <p:sldId id="461" r:id="rId11"/>
    <p:sldId id="399" r:id="rId12"/>
    <p:sldId id="487" r:id="rId13"/>
    <p:sldId id="464" r:id="rId14"/>
    <p:sldId id="408" r:id="rId15"/>
    <p:sldId id="463" r:id="rId16"/>
    <p:sldId id="485" r:id="rId17"/>
    <p:sldId id="393" r:id="rId18"/>
    <p:sldId id="467" r:id="rId19"/>
    <p:sldId id="450" r:id="rId20"/>
    <p:sldId id="481" r:id="rId21"/>
    <p:sldId id="460" r:id="rId22"/>
    <p:sldId id="477" r:id="rId23"/>
    <p:sldId id="448" r:id="rId24"/>
    <p:sldId id="486" r:id="rId25"/>
    <p:sldId id="394" r:id="rId26"/>
    <p:sldId id="429" r:id="rId27"/>
    <p:sldId id="449" r:id="rId28"/>
    <p:sldId id="452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769049-99F6-E273-D1D2-DB9E15D16875}" name="Krenn Markus" initials="KM" userId="S::Markus.Krenn@pankl.com::4a1ea026-ca7e-48e2-a8bb-940ee7c31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B3B3FF"/>
    <a:srgbClr val="B3FFB3"/>
    <a:srgbClr val="FAC2C3"/>
    <a:srgbClr val="0070C0"/>
    <a:srgbClr val="00B050"/>
    <a:srgbClr val="399DE5"/>
    <a:srgbClr val="E58139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5235" autoAdjust="0"/>
  </p:normalViewPr>
  <p:slideViewPr>
    <p:cSldViewPr snapToGrid="0">
      <p:cViewPr varScale="1">
        <p:scale>
          <a:sx n="104" d="100"/>
          <a:sy n="104" d="100"/>
        </p:scale>
        <p:origin x="6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BCEC-4E60-40E0-A0F7-C972380B081A}" type="datetimeFigureOut">
              <a:rPr lang="de-AT" smtClean="0"/>
              <a:t>15.04.2024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8B5F-237F-439A-90D3-709A8D14ED3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004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B31-CBF8-104B-B047-429ACDCE32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79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CB31-CBF8-104B-B047-429ACDCE32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42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ECBBC-5124-3A41-A5EC-7F8308F359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95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945D-62A6-4651-ADD2-2161A051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4A0C1-BBA4-4FAC-B073-42C8F41BF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629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B376C1-1CC7-4DA8-8E01-6929675A3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 b="1186"/>
          <a:stretch/>
        </p:blipFill>
        <p:spPr>
          <a:xfrm>
            <a:off x="8546153" y="23812"/>
            <a:ext cx="3648056" cy="1006475"/>
          </a:xfrm>
          <a:prstGeom prst="rect">
            <a:avLst/>
          </a:prstGeom>
        </p:spPr>
      </p:pic>
      <p:pic>
        <p:nvPicPr>
          <p:cNvPr id="5" name="Grafik 4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E6C01CD0-94E2-0400-CB2D-CC4009D0A4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" y="-10618"/>
            <a:ext cx="2034186" cy="10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5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74B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945D-62A6-4651-ADD2-2161A051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F57C-E281-490A-A1A6-91C186EE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449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32E9-06F6-4D56-B0FD-B6320CDA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42"/>
            <a:ext cx="10515600" cy="97604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7B87-B566-46F3-8D9E-DDFA5B986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A5C7-6249-4FCF-87CF-5B7473A1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5D7C409-2654-4CE8-AD1D-B5E13D7C0D93}"/>
              </a:ext>
            </a:extLst>
          </p:cNvPr>
          <p:cNvSpPr txBox="1">
            <a:spLocks/>
          </p:cNvSpPr>
          <p:nvPr userDrawn="1"/>
        </p:nvSpPr>
        <p:spPr>
          <a:xfrm>
            <a:off x="11560196" y="6507016"/>
            <a:ext cx="631804" cy="3509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3E7D0-AFF4-4D94-A246-907C7E53CBA0}" type="slidenum">
              <a:rPr lang="de-AT" smtClean="0"/>
              <a:pPr algn="r"/>
              <a:t>‹Nr.›</a:t>
            </a:fld>
            <a:endParaRPr lang="de-AT" dirty="0"/>
          </a:p>
        </p:txBody>
      </p:sp>
      <p:pic>
        <p:nvPicPr>
          <p:cNvPr id="4" name="Grafik 3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89A8EB3D-8275-60A0-C2B3-2F1F4AEAD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" y="-10618"/>
            <a:ext cx="1180646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45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B1F2-61F1-46E1-A3DF-0FBAE282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42"/>
            <a:ext cx="10515600" cy="976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15E7-42E9-40F5-92D2-89D2624A9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7766D-A19C-4C82-A499-EA94D0C5E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BAC74-ECA0-4005-8DBF-589FD9D1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CCB22388-4F0B-4162-9DCE-2E69E62E1270}"/>
              </a:ext>
            </a:extLst>
          </p:cNvPr>
          <p:cNvSpPr txBox="1">
            <a:spLocks/>
          </p:cNvSpPr>
          <p:nvPr userDrawn="1"/>
        </p:nvSpPr>
        <p:spPr>
          <a:xfrm>
            <a:off x="11560196" y="6507016"/>
            <a:ext cx="631804" cy="3509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3E7D0-AFF4-4D94-A246-907C7E53CBA0}" type="slidenum">
              <a:rPr lang="de-AT" smtClean="0"/>
              <a:pPr algn="r"/>
              <a:t>‹Nr.›</a:t>
            </a:fld>
            <a:endParaRPr lang="de-AT" dirty="0"/>
          </a:p>
        </p:txBody>
      </p:sp>
      <p:pic>
        <p:nvPicPr>
          <p:cNvPr id="5" name="Grafik 4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530532C8-4069-CB43-40DA-9826F521C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" y="-10618"/>
            <a:ext cx="1180646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1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B0E63-0F2F-4352-AC1C-3C981B24EA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3803650"/>
          </a:xfrm>
          <a:solidFill>
            <a:schemeClr val="bg2">
              <a:lumMod val="25000"/>
            </a:schemeClr>
          </a:solidFill>
          <a:ln w="28575">
            <a:solidFill>
              <a:srgbClr val="74B43C"/>
            </a:solidFill>
          </a:ln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lang="de-AT" sz="1400" b="0" smtClean="0">
                <a:effectLst/>
                <a:latin typeface="Consolas" panose="020B0609020204030204" pitchFamily="49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gather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-&gt; bring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'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wide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'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format</a:t>
            </a:r>
            <a:endParaRPr lang="de-AT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dem_gathered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&lt;-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dem_primaries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%&gt;% </a:t>
            </a:r>
          </a:p>
          <a:p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gather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de-AT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AT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Candidate</a:t>
            </a:r>
            <a:r>
              <a:rPr lang="de-AT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de-AT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AT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DelegatesWon</a:t>
            </a:r>
            <a:r>
              <a:rPr lang="de-AT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</a:p>
          <a:p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Biden</a:t>
            </a:r>
            <a:r>
              <a:rPr lang="de-AT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Gabbard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%&gt;% </a:t>
            </a:r>
          </a:p>
          <a:p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mutate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DelegatesWon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de-AT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as.numeric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DelegatesWon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spread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-&gt; bring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'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'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wide</a:t>
            </a:r>
            <a:r>
              <a:rPr lang="de-AT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 </a:t>
            </a:r>
            <a:r>
              <a:rPr lang="de-AT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format</a:t>
            </a:r>
            <a:endParaRPr lang="de-AT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dem_spread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&lt;-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dem_gathered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%&gt;%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spread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Candidate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de-AT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DelegatesWon</a:t>
            </a:r>
            <a: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br>
              <a:rPr lang="de-AT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de-AT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5138F-7C61-4C0B-9992-5E7F4E9D1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2488-714D-4F79-8988-8C9BFB0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BB2932-D7D5-4628-BE7B-73B0E3D2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42"/>
            <a:ext cx="10515600" cy="97604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47DB923-C16F-42C7-84F9-8B821E15D407}"/>
              </a:ext>
            </a:extLst>
          </p:cNvPr>
          <p:cNvSpPr txBox="1">
            <a:spLocks/>
          </p:cNvSpPr>
          <p:nvPr userDrawn="1"/>
        </p:nvSpPr>
        <p:spPr>
          <a:xfrm>
            <a:off x="11560196" y="6507016"/>
            <a:ext cx="631804" cy="3509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3E7D0-AFF4-4D94-A246-907C7E53CBA0}" type="slidenum">
              <a:rPr lang="de-AT" smtClean="0"/>
              <a:pPr algn="r"/>
              <a:t>‹Nr.›</a:t>
            </a:fld>
            <a:endParaRPr lang="de-AT" dirty="0"/>
          </a:p>
        </p:txBody>
      </p:sp>
      <p:pic>
        <p:nvPicPr>
          <p:cNvPr id="2" name="Grafik 1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957B5A28-7982-D214-3A10-3B29104AE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" y="-10618"/>
            <a:ext cx="1180646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869F-9980-4824-904C-799CCB35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4642"/>
            <a:ext cx="3932237" cy="13427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0B78D-ACB8-4765-B8B9-D6601F7BB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14643"/>
            <a:ext cx="6172200" cy="5146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1647C-F1BE-498B-AAD2-116DF1AC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F3122-428E-4E28-9202-96136C8F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9BEE10B-E360-4595-855B-33042B59891A}"/>
              </a:ext>
            </a:extLst>
          </p:cNvPr>
          <p:cNvSpPr txBox="1">
            <a:spLocks/>
          </p:cNvSpPr>
          <p:nvPr userDrawn="1"/>
        </p:nvSpPr>
        <p:spPr>
          <a:xfrm>
            <a:off x="11560196" y="6507016"/>
            <a:ext cx="631804" cy="3509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3E7D0-AFF4-4D94-A246-907C7E53CBA0}" type="slidenum">
              <a:rPr lang="de-AT" smtClean="0"/>
              <a:pPr algn="r"/>
              <a:t>‹Nr.›</a:t>
            </a:fld>
            <a:endParaRPr lang="de-AT" dirty="0"/>
          </a:p>
        </p:txBody>
      </p:sp>
      <p:pic>
        <p:nvPicPr>
          <p:cNvPr id="5" name="Grafik 4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80A7CA5F-FFA4-BA18-AC12-F11524D98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" y="-10618"/>
            <a:ext cx="1180646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6E576-4858-4295-A13F-53B7F923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D406-C04E-4833-BC1F-2E2F9AD6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F747CA-2AFA-4C3C-B70C-8C00A0E728B1}"/>
              </a:ext>
            </a:extLst>
          </p:cNvPr>
          <p:cNvSpPr/>
          <p:nvPr userDrawn="1"/>
        </p:nvSpPr>
        <p:spPr>
          <a:xfrm>
            <a:off x="11873060" y="649940"/>
            <a:ext cx="224560" cy="356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BC15C2-B91F-409F-8DFD-3D1DCE281A84}"/>
              </a:ext>
            </a:extLst>
          </p:cNvPr>
          <p:cNvSpPr/>
          <p:nvPr userDrawn="1"/>
        </p:nvSpPr>
        <p:spPr>
          <a:xfrm>
            <a:off x="11963400" y="495300"/>
            <a:ext cx="228600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65789B-7D47-491E-B6D1-A3E58E758A3B}"/>
              </a:ext>
            </a:extLst>
          </p:cNvPr>
          <p:cNvGrpSpPr/>
          <p:nvPr userDrawn="1"/>
        </p:nvGrpSpPr>
        <p:grpSpPr>
          <a:xfrm>
            <a:off x="10728326" y="0"/>
            <a:ext cx="1463674" cy="804863"/>
            <a:chOff x="10728326" y="-133351"/>
            <a:chExt cx="1463674" cy="804863"/>
          </a:xfrm>
        </p:grpSpPr>
        <p:pic>
          <p:nvPicPr>
            <p:cNvPr id="13" name="Picture 12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A17DE677-195B-46F2-8D0C-6B56872DD3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12" r="64626" b="24129"/>
            <a:stretch/>
          </p:blipFill>
          <p:spPr>
            <a:xfrm>
              <a:off x="10728326" y="-133351"/>
              <a:ext cx="1407930" cy="80486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B542E1-B61C-4819-AD40-4D608D648043}"/>
                </a:ext>
              </a:extLst>
            </p:cNvPr>
            <p:cNvSpPr/>
            <p:nvPr userDrawn="1"/>
          </p:nvSpPr>
          <p:spPr>
            <a:xfrm>
              <a:off x="11963400" y="361950"/>
              <a:ext cx="228600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E6047C8-9880-48ED-B05E-9FE405D9B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1D59069-1FDE-4503-A957-808B955D16B1}"/>
              </a:ext>
            </a:extLst>
          </p:cNvPr>
          <p:cNvSpPr/>
          <p:nvPr userDrawn="1"/>
        </p:nvSpPr>
        <p:spPr>
          <a:xfrm>
            <a:off x="11829662" y="88964"/>
            <a:ext cx="39600" cy="558000"/>
          </a:xfrm>
          <a:prstGeom prst="rect">
            <a:avLst/>
          </a:prstGeom>
          <a:solidFill>
            <a:srgbClr val="74B43C"/>
          </a:solidFill>
          <a:ln>
            <a:solidFill>
              <a:srgbClr val="74B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07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6" r:id="rId5"/>
    <p:sldLayoutId id="2147483657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4B43C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Segoe UI Light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Segoe UI Light" panose="020B0502040204020203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Segoe UI Light" panose="020B0502040204020203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ewithtech.com/wp-content/uploads/2021/06/email-spam-tester-1280x720.jpg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vermietet.de/wp-content/uploads/2018/08/Hauspreis-ermitteln-846x846-846x670.pn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hyperlink" Target="https://www.dmt-puls.de/wp-content/uploads/2020/01/autonomes_fahren_0120_Bosch-scaled.jpg" TargetMode="External"/><Relationship Id="rId4" Type="http://schemas.openxmlformats.org/officeDocument/2006/relationships/image" Target="../media/image21.jpg"/><Relationship Id="rId9" Type="http://schemas.openxmlformats.org/officeDocument/2006/relationships/hyperlink" Target="https://freelogopng.com/images/all_img/1681038628chatgpt-icon-logo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bi.org/wp-content/uploads/Data-science-analyst-engineer-2-1.jpe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ylervigen.com/spurious/correla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nuggets.com/2016/10/battle-data-science-venn-diagrams.html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policy.colorado.edu/about_us/meet_us/roger_pielke/redriver/text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medium.com/@ageitgey/machine-learning-is-fun-part-8-how-to-intentionally-trick-neural-networks-b55da32b719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://img.fotocommunity.com/vogelschwarm-1e772003-1497-4e3a-b055-e1e4ad11bb7a.jpg?height=10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mmons.wikimedia.org/w/index.php?curid=30432580" TargetMode="External"/><Relationship Id="rId5" Type="http://schemas.openxmlformats.org/officeDocument/2006/relationships/hyperlink" Target="https://divis.io/2019/04/ki-leicht-erklaert-teil-3-methoden-der-klassischen-ki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e-de/topics/machine-lear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8.06576" TargetMode="External"/><Relationship Id="rId2" Type="http://schemas.openxmlformats.org/officeDocument/2006/relationships/hyperlink" Target="https://www.boredpanda.com/computer-deep-learning-algorithm-painting-master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ensorflow.org/tutorials/generative/style_transf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BFF916-9B5E-82BE-8A1C-83669A7E6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Wie funktioniert Künstliche Intelligenz?</a:t>
            </a:r>
            <a:br>
              <a:rPr lang="de-AT" dirty="0"/>
            </a:br>
            <a:r>
              <a:rPr lang="de-AT" sz="3600" dirty="0"/>
              <a:t>Ein Blick hinter die Kulissen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64FCD117-5D30-5789-E4D7-0B95ECDBA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Mag. Raphaele Raab </a:t>
            </a:r>
            <a:r>
              <a:rPr lang="de-AT" dirty="0" err="1"/>
              <a:t>MSc</a:t>
            </a:r>
            <a:endParaRPr lang="de-AT" dirty="0"/>
          </a:p>
        </p:txBody>
      </p:sp>
      <p:sp>
        <p:nvSpPr>
          <p:cNvPr id="2" name="Untertitel 3">
            <a:extLst>
              <a:ext uri="{FF2B5EF4-FFF2-40B4-BE49-F238E27FC236}">
                <a16:creationId xmlns:a16="http://schemas.microsoft.com/office/drawing/2014/main" id="{ADD7D6E1-DD94-C909-209B-69895E808B5B}"/>
              </a:ext>
            </a:extLst>
          </p:cNvPr>
          <p:cNvSpPr txBox="1">
            <a:spLocks/>
          </p:cNvSpPr>
          <p:nvPr/>
        </p:nvSpPr>
        <p:spPr>
          <a:xfrm>
            <a:off x="1524000" y="6382901"/>
            <a:ext cx="9144000" cy="475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Folien basierend auf Folien von Dr. Klaus Lichtenegger</a:t>
            </a:r>
          </a:p>
        </p:txBody>
      </p:sp>
      <p:pic>
        <p:nvPicPr>
          <p:cNvPr id="5" name="Picture 7" descr="https://lh4.googleusercontent.com/HrGZ789wJyM3wvCKEGlzCcDBNrLdyuFt4ZXH1XRJP6Dpl2m02heNDpVvAl-PwB6q6TDEienT8r94puwrXWaXYxiqUr5bCwzeeJjBvhe1y_pOw13lR1YYSNSLO2YI7OqFZDRy7FaOiod3">
            <a:extLst>
              <a:ext uri="{FF2B5EF4-FFF2-40B4-BE49-F238E27FC236}">
                <a16:creationId xmlns:a16="http://schemas.microsoft.com/office/drawing/2014/main" id="{18CD9AF2-7735-3E14-3142-F18698FE7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56" y="4736592"/>
            <a:ext cx="2942200" cy="11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6.googleusercontent.com/e7AjVHVoh6FxLq76cSGi1jcl3V9aAeJi9QoOMBi31d9nSilYuLZ4ZewSwK9Hh2rKsfJHY0TTQRalN4TaOdDwVmdlhOeaSzsMb7JDAWISQs3TO1A6HhcCSxFxF2WNJ1QK2wzJVWiAcRHU">
            <a:extLst>
              <a:ext uri="{FF2B5EF4-FFF2-40B4-BE49-F238E27FC236}">
                <a16:creationId xmlns:a16="http://schemas.microsoft.com/office/drawing/2014/main" id="{E47248ED-7416-CC1B-D6F0-282E686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28" y="5127787"/>
            <a:ext cx="3526278" cy="4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h3.googleusercontent.com/yvMkNPm4PLjCcAvPa9iTJBSMhvHcH3XeK4aqB_CoUCmSL2q4z9voK9HBuELHjdW88F4R4zptTmiSWqV19mAnozXBjqStMawruaAC_sN5WetzItqB4y28eebirp09xLCLBufqbAerR2C0">
            <a:extLst>
              <a:ext uri="{FF2B5EF4-FFF2-40B4-BE49-F238E27FC236}">
                <a16:creationId xmlns:a16="http://schemas.microsoft.com/office/drawing/2014/main" id="{4FE53EF5-FE6B-84DA-11EB-2F55665F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3" y="4643803"/>
            <a:ext cx="2758313" cy="15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5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D9BA5D-8D45-DA04-5DE2-A4F0236D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Mustererkennung – Tumor</a:t>
            </a:r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871688-9B3B-660E-DB87-E2F81C59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b="1" dirty="0"/>
          </a:p>
        </p:txBody>
      </p:sp>
      <p:pic>
        <p:nvPicPr>
          <p:cNvPr id="10" name="Inhaltsplatzhalter 3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20F1B83B-6611-D861-5AD2-134D3B46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1619"/>
            <a:ext cx="5181600" cy="2914649"/>
          </a:xfrm>
          <a:prstGeom prst="rect">
            <a:avLst/>
          </a:prstGeom>
        </p:spPr>
      </p:pic>
      <p:pic>
        <p:nvPicPr>
          <p:cNvPr id="11" name="Inhaltsplatzhalter 7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6EAE37D5-843F-2FEC-C388-EC0F8C57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91619"/>
            <a:ext cx="5181600" cy="291464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D4EAC87-CA1A-4C34-A44B-787A53CBE735}"/>
              </a:ext>
            </a:extLst>
          </p:cNvPr>
          <p:cNvSpPr txBox="1"/>
          <p:nvPr/>
        </p:nvSpPr>
        <p:spPr>
          <a:xfrm>
            <a:off x="752474" y="6374884"/>
            <a:ext cx="908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Frage: Wie würde ein „Bild“ an den folgenden Positionen klassifiziert werden?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3AF9C17-83B0-4A97-A3F7-77C4AC29A455}"/>
              </a:ext>
            </a:extLst>
          </p:cNvPr>
          <p:cNvSpPr/>
          <p:nvPr/>
        </p:nvSpPr>
        <p:spPr>
          <a:xfrm>
            <a:off x="1724025" y="4314825"/>
            <a:ext cx="533400" cy="752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A62AF2C-D32A-8B67-C334-B56A1F97FB40}"/>
              </a:ext>
            </a:extLst>
          </p:cNvPr>
          <p:cNvSpPr/>
          <p:nvPr/>
        </p:nvSpPr>
        <p:spPr>
          <a:xfrm rot="5400000">
            <a:off x="3090862" y="4462463"/>
            <a:ext cx="533400" cy="7524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7C93F72-2CBA-79CC-4F32-3690BAD2D69D}"/>
              </a:ext>
            </a:extLst>
          </p:cNvPr>
          <p:cNvSpPr/>
          <p:nvPr/>
        </p:nvSpPr>
        <p:spPr>
          <a:xfrm>
            <a:off x="3895725" y="3471604"/>
            <a:ext cx="533400" cy="7524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9385AF3-BD8D-7844-59C3-3B39917DB0D5}"/>
              </a:ext>
            </a:extLst>
          </p:cNvPr>
          <p:cNvCxnSpPr>
            <a:cxnSpLocks/>
          </p:cNvCxnSpPr>
          <p:nvPr/>
        </p:nvCxnSpPr>
        <p:spPr>
          <a:xfrm flipH="1" flipV="1">
            <a:off x="2257425" y="5202237"/>
            <a:ext cx="947737" cy="1119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8678942-F215-25C8-B76B-7877B1E81899}"/>
              </a:ext>
            </a:extLst>
          </p:cNvPr>
          <p:cNvCxnSpPr>
            <a:cxnSpLocks/>
          </p:cNvCxnSpPr>
          <p:nvPr/>
        </p:nvCxnSpPr>
        <p:spPr>
          <a:xfrm flipV="1">
            <a:off x="3357562" y="5158358"/>
            <a:ext cx="0" cy="116370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9D0A301-7DAC-DE49-E4BE-AC396AB54577}"/>
              </a:ext>
            </a:extLst>
          </p:cNvPr>
          <p:cNvCxnSpPr>
            <a:cxnSpLocks/>
          </p:cNvCxnSpPr>
          <p:nvPr/>
        </p:nvCxnSpPr>
        <p:spPr>
          <a:xfrm flipV="1">
            <a:off x="3429000" y="4314825"/>
            <a:ext cx="847725" cy="20072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4B14216A-9E92-5DE2-FA2E-159BD7D60E59}"/>
              </a:ext>
            </a:extLst>
          </p:cNvPr>
          <p:cNvSpPr txBox="1"/>
          <p:nvPr/>
        </p:nvSpPr>
        <p:spPr>
          <a:xfrm>
            <a:off x="838201" y="2409032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Bilder mit potentiellem Tumor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B8E445A-A0FE-29C8-BBA0-56AC6514665B}"/>
              </a:ext>
            </a:extLst>
          </p:cNvPr>
          <p:cNvSpPr txBox="1"/>
          <p:nvPr/>
        </p:nvSpPr>
        <p:spPr>
          <a:xfrm>
            <a:off x="6172200" y="2118878"/>
            <a:ext cx="549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Gruppierung auf Basis von menschlichen Experten und Expertinnen</a:t>
            </a:r>
          </a:p>
        </p:txBody>
      </p:sp>
    </p:spTree>
    <p:extLst>
      <p:ext uri="{BB962C8B-B14F-4D97-AF65-F5344CB8AC3E}">
        <p14:creationId xmlns:p14="http://schemas.microsoft.com/office/powerpoint/2010/main" val="30520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F178E1B8-A087-4A4E-AFBD-2AD873A2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Sprachmodelle</a:t>
            </a:r>
            <a:endParaRPr lang="de-AT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4B85AEF-8E79-F213-A45C-C566531C0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Große Sprachmodelle wie </a:t>
            </a:r>
            <a:r>
              <a:rPr lang="de-DE" sz="2400" b="1" dirty="0" err="1"/>
              <a:t>ChatGPT</a:t>
            </a:r>
            <a:r>
              <a:rPr lang="de-DE" sz="2400" dirty="0"/>
              <a:t> verarbeiten menschliche Sprache und sind in der Lage Texte zu generieren.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Diese Modelle werden oft als </a:t>
            </a:r>
            <a:r>
              <a:rPr lang="de-DE" sz="2400" b="1" dirty="0"/>
              <a:t>„Königsdisziplin der KI“</a:t>
            </a:r>
            <a:r>
              <a:rPr lang="de-DE" sz="2400" dirty="0"/>
              <a:t> gesehen.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Sie besitzen </a:t>
            </a:r>
            <a:r>
              <a:rPr lang="de-DE" sz="2400" b="1" dirty="0"/>
              <a:t>beeindruckende Fähigkeiten</a:t>
            </a:r>
            <a:r>
              <a:rPr lang="de-DE" sz="2400" dirty="0"/>
              <a:t>, machen aber </a:t>
            </a:r>
            <a:r>
              <a:rPr lang="de-DE" sz="2400" b="1" dirty="0"/>
              <a:t>auch noch viele Fehler</a:t>
            </a:r>
            <a:r>
              <a:rPr lang="de-DE" sz="2400" dirty="0"/>
              <a:t>.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5409D067-41D4-D035-12FD-916D5955CC6A}"/>
              </a:ext>
            </a:extLst>
          </p:cNvPr>
          <p:cNvSpPr/>
          <p:nvPr/>
        </p:nvSpPr>
        <p:spPr>
          <a:xfrm>
            <a:off x="1265939" y="4070389"/>
            <a:ext cx="7001761" cy="501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Großes Problem: Halluzinationen (= falsche Aussagen)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4272429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8EC7F144-6525-0DCE-F2C9-8805CAA9C93F}"/>
              </a:ext>
            </a:extLst>
          </p:cNvPr>
          <p:cNvSpPr/>
          <p:nvPr/>
        </p:nvSpPr>
        <p:spPr>
          <a:xfrm>
            <a:off x="3431332" y="3868921"/>
            <a:ext cx="4324739" cy="218151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7A2AA9-272B-DADB-EFB7-CB96005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/>
              <a:t>Machine</a:t>
            </a:r>
            <a:r>
              <a:rPr lang="de-DE" sz="3600" dirty="0"/>
              <a:t> Learning – Anwendungsbeispiele</a:t>
            </a:r>
            <a:endParaRPr lang="en-GB" sz="3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AE20BA-3E27-3BDB-E5CC-B5280DAE3CB7}"/>
              </a:ext>
            </a:extLst>
          </p:cNvPr>
          <p:cNvSpPr/>
          <p:nvPr/>
        </p:nvSpPr>
        <p:spPr>
          <a:xfrm>
            <a:off x="1268963" y="1689277"/>
            <a:ext cx="4324739" cy="218292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B458CD8-6C9E-A7B7-DFEB-E38D4AA6F2DE}"/>
              </a:ext>
            </a:extLst>
          </p:cNvPr>
          <p:cNvSpPr/>
          <p:nvPr/>
        </p:nvSpPr>
        <p:spPr>
          <a:xfrm>
            <a:off x="5593702" y="1689277"/>
            <a:ext cx="4150374" cy="218151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ehneck 7">
            <a:extLst>
              <a:ext uri="{FF2B5EF4-FFF2-40B4-BE49-F238E27FC236}">
                <a16:creationId xmlns:a16="http://schemas.microsoft.com/office/drawing/2014/main" id="{77626A4A-FE01-6943-6E71-771B77EA1593}"/>
              </a:ext>
            </a:extLst>
          </p:cNvPr>
          <p:cNvSpPr/>
          <p:nvPr/>
        </p:nvSpPr>
        <p:spPr>
          <a:xfrm>
            <a:off x="4490357" y="2961760"/>
            <a:ext cx="2206690" cy="1819473"/>
          </a:xfrm>
          <a:prstGeom prst="dec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73DB68-FFD4-48A4-BB18-42A93EB1BEB3}"/>
              </a:ext>
            </a:extLst>
          </p:cNvPr>
          <p:cNvSpPr txBox="1"/>
          <p:nvPr/>
        </p:nvSpPr>
        <p:spPr>
          <a:xfrm>
            <a:off x="5056026" y="3502963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Machine</a:t>
            </a:r>
          </a:p>
          <a:p>
            <a:r>
              <a:rPr lang="en-GB" b="1" dirty="0"/>
              <a:t>Learning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DCB9C9-CDC8-F31E-548A-4F4D63BB3F23}"/>
              </a:ext>
            </a:extLst>
          </p:cNvPr>
          <p:cNvSpPr txBox="1"/>
          <p:nvPr/>
        </p:nvSpPr>
        <p:spPr>
          <a:xfrm>
            <a:off x="2082621" y="2012414"/>
            <a:ext cx="2023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74B43C"/>
                </a:solidFill>
              </a:rPr>
              <a:t>Unsupervised Learning</a:t>
            </a:r>
          </a:p>
          <a:p>
            <a:endParaRPr lang="en-GB" sz="1400" dirty="0">
              <a:solidFill>
                <a:srgbClr val="74B43C"/>
              </a:solidFill>
            </a:endParaRPr>
          </a:p>
          <a:p>
            <a:pPr algn="ctr"/>
            <a:r>
              <a:rPr lang="en-GB" sz="1200" b="1" dirty="0"/>
              <a:t>Clustering</a:t>
            </a:r>
          </a:p>
          <a:p>
            <a:pPr algn="ctr"/>
            <a:r>
              <a:rPr lang="en-GB" sz="1200" dirty="0" err="1"/>
              <a:t>Tumorerkennung</a:t>
            </a:r>
            <a:endParaRPr lang="en-GB" sz="1200" dirty="0"/>
          </a:p>
          <a:p>
            <a:pPr algn="ctr"/>
            <a:endParaRPr lang="en-GB" sz="1200" dirty="0"/>
          </a:p>
          <a:p>
            <a:pPr algn="ctr"/>
            <a:r>
              <a:rPr lang="en-GB" sz="1200" b="1" dirty="0"/>
              <a:t>Dimensionality Reduction</a:t>
            </a:r>
          </a:p>
          <a:p>
            <a:pPr algn="ctr"/>
            <a:r>
              <a:rPr lang="en-GB" sz="1200" dirty="0" err="1"/>
              <a:t>Bildkompression</a:t>
            </a:r>
            <a:endParaRPr lang="en-GB" sz="1200" dirty="0"/>
          </a:p>
          <a:p>
            <a:pPr algn="ctr"/>
            <a:endParaRPr lang="en-GB" sz="12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48F145-1E30-F0D4-5470-1B950CE473BB}"/>
              </a:ext>
            </a:extLst>
          </p:cNvPr>
          <p:cNvSpPr txBox="1"/>
          <p:nvPr/>
        </p:nvSpPr>
        <p:spPr>
          <a:xfrm>
            <a:off x="6833215" y="2012414"/>
            <a:ext cx="2023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74B43C"/>
                </a:solidFill>
              </a:rPr>
              <a:t>Supervised Learning</a:t>
            </a:r>
          </a:p>
          <a:p>
            <a:endParaRPr lang="en-GB" sz="1400" dirty="0">
              <a:solidFill>
                <a:srgbClr val="74B43C"/>
              </a:solidFill>
            </a:endParaRPr>
          </a:p>
          <a:p>
            <a:pPr algn="ctr"/>
            <a:r>
              <a:rPr lang="en-GB" sz="1200" b="1" dirty="0" err="1"/>
              <a:t>Klassifikation</a:t>
            </a:r>
            <a:endParaRPr lang="en-GB" sz="1200" b="1" dirty="0"/>
          </a:p>
          <a:p>
            <a:pPr algn="ctr"/>
            <a:r>
              <a:rPr lang="en-GB" sz="1200" dirty="0"/>
              <a:t>Spam Filter</a:t>
            </a:r>
            <a:br>
              <a:rPr lang="en-GB" sz="1200" dirty="0"/>
            </a:br>
            <a:endParaRPr lang="en-GB" sz="1200" dirty="0"/>
          </a:p>
          <a:p>
            <a:pPr algn="ctr"/>
            <a:r>
              <a:rPr lang="en-GB" sz="1200" b="1" dirty="0"/>
              <a:t>Regression</a:t>
            </a:r>
          </a:p>
          <a:p>
            <a:pPr algn="ctr"/>
            <a:r>
              <a:rPr lang="en-GB" sz="1200" dirty="0" err="1"/>
              <a:t>Vorhersage</a:t>
            </a:r>
            <a:r>
              <a:rPr lang="en-GB" sz="1200" dirty="0"/>
              <a:t> von </a:t>
            </a:r>
            <a:r>
              <a:rPr lang="en-GB" sz="1200" dirty="0" err="1"/>
              <a:t>Wohnungspreisen</a:t>
            </a:r>
            <a:endParaRPr lang="en-GB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7732FC-009E-A25F-A015-33CC9103A2DF}"/>
              </a:ext>
            </a:extLst>
          </p:cNvPr>
          <p:cNvSpPr txBox="1"/>
          <p:nvPr/>
        </p:nvSpPr>
        <p:spPr>
          <a:xfrm>
            <a:off x="3431333" y="5170499"/>
            <a:ext cx="432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74B43C"/>
                </a:solidFill>
              </a:rPr>
              <a:t>Reinforcement Learning</a:t>
            </a:r>
            <a:br>
              <a:rPr lang="en-GB" sz="1400" i="1" dirty="0">
                <a:solidFill>
                  <a:srgbClr val="74B43C"/>
                </a:solidFill>
              </a:rPr>
            </a:br>
            <a:endParaRPr lang="en-GB" sz="1400" i="1" dirty="0">
              <a:solidFill>
                <a:srgbClr val="74B43C"/>
              </a:solidFill>
            </a:endParaRPr>
          </a:p>
          <a:p>
            <a:pPr algn="ctr"/>
            <a:r>
              <a:rPr lang="en-GB" sz="1200" dirty="0" err="1"/>
              <a:t>autonomes</a:t>
            </a:r>
            <a:r>
              <a:rPr lang="en-GB" sz="1200" dirty="0"/>
              <a:t> </a:t>
            </a:r>
            <a:r>
              <a:rPr lang="en-GB" sz="1200" dirty="0" err="1"/>
              <a:t>Fahren</a:t>
            </a:r>
            <a:endParaRPr lang="en-GB" sz="1200" dirty="0"/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40D84397-1326-335B-A35A-951655C0684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486327" y="4433743"/>
            <a:ext cx="2162373" cy="838562"/>
          </a:xfrm>
          <a:prstGeom prst="bentConnector3">
            <a:avLst>
              <a:gd name="adj1" fmla="val 50000"/>
            </a:avLst>
          </a:prstGeom>
          <a:ln w="19050">
            <a:solidFill>
              <a:srgbClr val="74B43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CE00B8C8-894B-3136-935F-43ACA6E52C9F}"/>
              </a:ext>
            </a:extLst>
          </p:cNvPr>
          <p:cNvSpPr/>
          <p:nvPr/>
        </p:nvSpPr>
        <p:spPr>
          <a:xfrm>
            <a:off x="8648700" y="4453334"/>
            <a:ext cx="3152439" cy="1349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rgbClr val="74B43C"/>
                </a:solidFill>
              </a:rPr>
              <a:t>Deep Learning</a:t>
            </a:r>
          </a:p>
          <a:p>
            <a:pPr algn="ctr"/>
            <a:endParaRPr lang="en-GB" sz="1400" i="1" dirty="0">
              <a:solidFill>
                <a:srgbClr val="74B43C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Large Language Models (LLMs):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 err="1">
                <a:solidFill>
                  <a:schemeClr val="tx1"/>
                </a:solidFill>
              </a:rPr>
              <a:t>z.B.</a:t>
            </a:r>
            <a:r>
              <a:rPr lang="en-GB" sz="1200" dirty="0">
                <a:solidFill>
                  <a:schemeClr val="tx1"/>
                </a:solidFill>
              </a:rPr>
              <a:t> ChatGPT</a:t>
            </a:r>
          </a:p>
          <a:p>
            <a:pPr algn="ctr"/>
            <a:endParaRPr lang="en-GB" sz="1400" i="1" dirty="0">
              <a:solidFill>
                <a:srgbClr val="74B43C"/>
              </a:solidFill>
            </a:endParaRPr>
          </a:p>
        </p:txBody>
      </p:sp>
      <p:pic>
        <p:nvPicPr>
          <p:cNvPr id="5" name="Grafik 4" descr="Ein Bild, das Text, Box enthält.&#10;&#10;Automatisch generierte Beschreibung">
            <a:extLst>
              <a:ext uri="{FF2B5EF4-FFF2-40B4-BE49-F238E27FC236}">
                <a16:creationId xmlns:a16="http://schemas.microsoft.com/office/drawing/2014/main" id="{6E394034-1492-28B0-2704-7C6EDC6EC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96" y="1789817"/>
            <a:ext cx="1768151" cy="994585"/>
          </a:xfrm>
          <a:prstGeom prst="rect">
            <a:avLst/>
          </a:prstGeom>
        </p:spPr>
      </p:pic>
      <p:pic>
        <p:nvPicPr>
          <p:cNvPr id="16" name="Grafik 15" descr="Ein Bild, das Büroausstattung, Bürobedarf, Stift, Taschenrechner enthält.&#10;&#10;Automatisch generierte Beschreibung">
            <a:extLst>
              <a:ext uri="{FF2B5EF4-FFF2-40B4-BE49-F238E27FC236}">
                <a16:creationId xmlns:a16="http://schemas.microsoft.com/office/drawing/2014/main" id="{6FDEA454-15F2-2714-CEE3-B4F7F95A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96" y="2920355"/>
            <a:ext cx="1619250" cy="1282385"/>
          </a:xfrm>
          <a:prstGeom prst="rect">
            <a:avLst/>
          </a:prstGeom>
        </p:spPr>
      </p:pic>
      <p:pic>
        <p:nvPicPr>
          <p:cNvPr id="24" name="Grafik 23" descr="Ein Bild, das Fahrzeug, Landfahrzeug, Autodesign, Rad enthält.&#10;&#10;Automatisch generierte Beschreibung">
            <a:extLst>
              <a:ext uri="{FF2B5EF4-FFF2-40B4-BE49-F238E27FC236}">
                <a16:creationId xmlns:a16="http://schemas.microsoft.com/office/drawing/2014/main" id="{1D7267C7-E9F3-6D5E-FB57-DA5CB8D9C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12" y="4470154"/>
            <a:ext cx="1180327" cy="663934"/>
          </a:xfrm>
          <a:prstGeom prst="rect">
            <a:avLst/>
          </a:prstGeom>
        </p:spPr>
      </p:pic>
      <p:pic>
        <p:nvPicPr>
          <p:cNvPr id="28" name="Grafik 27" descr="Ein Bild, das Grafiken, Logo, Schrift, Symbol enthält.&#10;&#10;Automatisch generierte Beschreibung">
            <a:extLst>
              <a:ext uri="{FF2B5EF4-FFF2-40B4-BE49-F238E27FC236}">
                <a16:creationId xmlns:a16="http://schemas.microsoft.com/office/drawing/2014/main" id="{BEE30484-0085-DAE1-DABA-5CE7BA9BF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83" y="5871672"/>
            <a:ext cx="1899272" cy="558386"/>
          </a:xfrm>
          <a:prstGeom prst="rect">
            <a:avLst/>
          </a:prstGeom>
        </p:spPr>
      </p:pic>
      <p:pic>
        <p:nvPicPr>
          <p:cNvPr id="33" name="Inhaltsplatzhalter 7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26CB8406-9E4A-27AA-07B0-2D9B842C8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1" y="3972719"/>
            <a:ext cx="2580884" cy="1451747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75FC6F2B-6BD4-27F2-B93F-D2B2EA9A1ECC}"/>
              </a:ext>
            </a:extLst>
          </p:cNvPr>
          <p:cNvSpPr txBox="1"/>
          <p:nvPr/>
        </p:nvSpPr>
        <p:spPr>
          <a:xfrm>
            <a:off x="0" y="6487803"/>
            <a:ext cx="4993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Q: </a:t>
            </a:r>
            <a:r>
              <a:rPr lang="de-AT" sz="800" dirty="0">
                <a:hlinkClick r:id="rId7"/>
              </a:rPr>
              <a:t>https://www.vermietet.de/wp-content/uploads/2018/08/Hauspreis-ermitteln-846x846-846x670.png</a:t>
            </a:r>
            <a:r>
              <a:rPr lang="de-AT" sz="800" dirty="0"/>
              <a:t> </a:t>
            </a:r>
          </a:p>
          <a:p>
            <a:endParaRPr lang="de-AT" sz="8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3EE4863-0304-33E0-779A-46CAD46590D7}"/>
              </a:ext>
            </a:extLst>
          </p:cNvPr>
          <p:cNvSpPr txBox="1"/>
          <p:nvPr/>
        </p:nvSpPr>
        <p:spPr>
          <a:xfrm>
            <a:off x="124237" y="6640203"/>
            <a:ext cx="4688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hlinkClick r:id="rId8"/>
              </a:rPr>
              <a:t>https://futurewithtech.com/wp-content/uploads/2021/06/email-spam-tester-1280x720.jpg</a:t>
            </a:r>
            <a:r>
              <a:rPr lang="de-AT" sz="800" dirty="0"/>
              <a:t>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5CA5159-843F-61D7-5E0C-3E711D776235}"/>
              </a:ext>
            </a:extLst>
          </p:cNvPr>
          <p:cNvSpPr txBox="1"/>
          <p:nvPr/>
        </p:nvSpPr>
        <p:spPr>
          <a:xfrm>
            <a:off x="4936524" y="6657172"/>
            <a:ext cx="3964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hlinkClick r:id="rId9"/>
              </a:rPr>
              <a:t>https://freelogopng.com/images/all_img/1681038628chatgpt-icon-logo.png</a:t>
            </a:r>
            <a:r>
              <a:rPr lang="de-AT" sz="800" dirty="0"/>
              <a:t>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FE308E6-E87C-A050-E23F-89B0E82C045D}"/>
              </a:ext>
            </a:extLst>
          </p:cNvPr>
          <p:cNvSpPr txBox="1"/>
          <p:nvPr/>
        </p:nvSpPr>
        <p:spPr>
          <a:xfrm>
            <a:off x="4936524" y="6486391"/>
            <a:ext cx="52119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hlinkClick r:id="rId10"/>
              </a:rPr>
              <a:t>https://www.dmt-puls.de/wp-content/uploads/2020/01/autonomes_fahren_0120_Bosch-scaled.jpg</a:t>
            </a:r>
            <a:r>
              <a:rPr lang="de-AT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370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10" grpId="0" animBg="1"/>
      <p:bldP spid="12" grpId="0"/>
      <p:bldP spid="13" grpId="0"/>
      <p:bldP spid="14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17B217-B1FD-F61B-5FBC-73B75101E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Welche Berufsfelder gibt es im Bereich von Künstlicher Intelligenz?</a:t>
            </a:r>
          </a:p>
        </p:txBody>
      </p:sp>
    </p:spTree>
    <p:extLst>
      <p:ext uri="{BB962C8B-B14F-4D97-AF65-F5344CB8AC3E}">
        <p14:creationId xmlns:p14="http://schemas.microsoft.com/office/powerpoint/2010/main" val="121304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 Science (= Datenwissenschaften)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AED083F-3180-504A-A408-BB8C2243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/>
            <a:r>
              <a:rPr lang="de-DE" dirty="0"/>
              <a:t>Klassische Darstellung als Venn-Diagramm (©  Drew Conway):</a:t>
            </a:r>
          </a:p>
          <a:p>
            <a:pPr marL="68580"/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2652" y="2684329"/>
            <a:ext cx="3813741" cy="364038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6B05BED-2114-A04B-BCFD-FA36B0EFC0E8}"/>
              </a:ext>
            </a:extLst>
          </p:cNvPr>
          <p:cNvSpPr txBox="1"/>
          <p:nvPr/>
        </p:nvSpPr>
        <p:spPr>
          <a:xfrm rot="18749971">
            <a:off x="4052014" y="3457306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„                      “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0A7B85C-A0B6-CB42-9F9A-70487C432657}"/>
              </a:ext>
            </a:extLst>
          </p:cNvPr>
          <p:cNvSpPr txBox="1"/>
          <p:nvPr/>
        </p:nvSpPr>
        <p:spPr>
          <a:xfrm>
            <a:off x="4933995" y="6394450"/>
            <a:ext cx="257474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B3B3FF"/>
                </a:solidFill>
              </a:rPr>
              <a:t>Wissen im Fachgebiet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77E911-0ECB-F5A1-093D-3D80D5A06C2A}"/>
              </a:ext>
            </a:extLst>
          </p:cNvPr>
          <p:cNvSpPr txBox="1"/>
          <p:nvPr/>
        </p:nvSpPr>
        <p:spPr>
          <a:xfrm>
            <a:off x="8045355" y="3244334"/>
            <a:ext cx="274947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B3FFB3"/>
                </a:solidFill>
              </a:rPr>
              <a:t>Mathematik &amp; </a:t>
            </a:r>
            <a:r>
              <a:rPr lang="de-DE" b="1" dirty="0" err="1">
                <a:solidFill>
                  <a:srgbClr val="B3FFB3"/>
                </a:solidFill>
              </a:rPr>
              <a:t>Statístik</a:t>
            </a:r>
            <a:endParaRPr lang="de-DE" b="1" dirty="0">
              <a:solidFill>
                <a:srgbClr val="B3FFB3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FD186F-E8BA-2772-0F7F-E16A1627E4B2}"/>
              </a:ext>
            </a:extLst>
          </p:cNvPr>
          <p:cNvSpPr txBox="1"/>
          <p:nvPr/>
        </p:nvSpPr>
        <p:spPr>
          <a:xfrm>
            <a:off x="2646223" y="3134140"/>
            <a:ext cx="135966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AC2C3"/>
                </a:solidFill>
              </a:rPr>
              <a:t>Informatik</a:t>
            </a:r>
          </a:p>
        </p:txBody>
      </p:sp>
    </p:spTree>
    <p:extLst>
      <p:ext uri="{BB962C8B-B14F-4D97-AF65-F5344CB8AC3E}">
        <p14:creationId xmlns:p14="http://schemas.microsoft.com/office/powerpoint/2010/main" val="280741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" grpId="0"/>
      <p:bldP spid="18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53F9D-0A71-E76E-3AA1-258D5A1B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Berufsbilder</a:t>
            </a:r>
          </a:p>
        </p:txBody>
      </p:sp>
      <p:pic>
        <p:nvPicPr>
          <p:cNvPr id="5" name="Inhaltsplatzhalter 4" descr="Ein Bild, das Text, Screenshot, Menschliches Gesicht enthält.&#10;&#10;Automatisch generierte Beschreibung">
            <a:extLst>
              <a:ext uri="{FF2B5EF4-FFF2-40B4-BE49-F238E27FC236}">
                <a16:creationId xmlns:a16="http://schemas.microsoft.com/office/drawing/2014/main" id="{43225131-DE23-31DA-743E-F6CED68A0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61" y="1825625"/>
            <a:ext cx="6139877" cy="4351338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AD57AD-BA9B-E88C-E511-9A79D54166CE}"/>
              </a:ext>
            </a:extLst>
          </p:cNvPr>
          <p:cNvSpPr txBox="1"/>
          <p:nvPr/>
        </p:nvSpPr>
        <p:spPr>
          <a:xfrm>
            <a:off x="89648" y="6519798"/>
            <a:ext cx="10683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Q: </a:t>
            </a:r>
            <a:r>
              <a:rPr lang="de-AT" sz="1400" dirty="0">
                <a:hlinkClick r:id="rId3"/>
              </a:rPr>
              <a:t>https://www.dmbi.org/wp-content/uploads/Data-science-analyst-engineer-2-1.jpeg</a:t>
            </a:r>
            <a:r>
              <a:rPr lang="de-AT" sz="1400" dirty="0"/>
              <a:t> </a:t>
            </a:r>
          </a:p>
          <a:p>
            <a:endParaRPr lang="de-AT" sz="1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5CA489-1624-7174-1BE0-984F07F57943}"/>
              </a:ext>
            </a:extLst>
          </p:cNvPr>
          <p:cNvSpPr/>
          <p:nvPr/>
        </p:nvSpPr>
        <p:spPr>
          <a:xfrm>
            <a:off x="3273375" y="1825625"/>
            <a:ext cx="1565325" cy="35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22B9A3-0826-5C97-0A22-B1FA7DE0A20D}"/>
              </a:ext>
            </a:extLst>
          </p:cNvPr>
          <p:cNvSpPr/>
          <p:nvPr/>
        </p:nvSpPr>
        <p:spPr>
          <a:xfrm>
            <a:off x="5431328" y="1810797"/>
            <a:ext cx="1565325" cy="370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F59C4F-2146-FEE5-4D67-EFDA19AD416E}"/>
              </a:ext>
            </a:extLst>
          </p:cNvPr>
          <p:cNvSpPr/>
          <p:nvPr/>
        </p:nvSpPr>
        <p:spPr>
          <a:xfrm>
            <a:off x="7488532" y="1810796"/>
            <a:ext cx="1565325" cy="370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7BD8CD7-994D-60F3-7682-AC128CD48CE6}"/>
              </a:ext>
            </a:extLst>
          </p:cNvPr>
          <p:cNvCxnSpPr>
            <a:cxnSpLocks/>
          </p:cNvCxnSpPr>
          <p:nvPr/>
        </p:nvCxnSpPr>
        <p:spPr>
          <a:xfrm flipH="1">
            <a:off x="1972957" y="1996009"/>
            <a:ext cx="1237244" cy="1386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E9906EB-D959-FF8A-0146-257A2E57436B}"/>
              </a:ext>
            </a:extLst>
          </p:cNvPr>
          <p:cNvCxnSpPr>
            <a:cxnSpLocks/>
          </p:cNvCxnSpPr>
          <p:nvPr/>
        </p:nvCxnSpPr>
        <p:spPr>
          <a:xfrm flipV="1">
            <a:off x="6095999" y="905195"/>
            <a:ext cx="1229731" cy="852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FD093F4-A150-E8D1-731B-FF9C14C2CB8A}"/>
              </a:ext>
            </a:extLst>
          </p:cNvPr>
          <p:cNvCxnSpPr>
            <a:cxnSpLocks/>
          </p:cNvCxnSpPr>
          <p:nvPr/>
        </p:nvCxnSpPr>
        <p:spPr>
          <a:xfrm>
            <a:off x="9117031" y="1996009"/>
            <a:ext cx="857409" cy="992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E12B0B-24C1-F76E-3E5D-E54581AA5507}"/>
              </a:ext>
            </a:extLst>
          </p:cNvPr>
          <p:cNvSpPr txBox="1"/>
          <p:nvPr/>
        </p:nvSpPr>
        <p:spPr>
          <a:xfrm>
            <a:off x="486554" y="3475696"/>
            <a:ext cx="210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Fokus: Beantwortung von Fragen mithilfe von Daten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8F1352B-0FB4-054E-6AB2-3FE84686407A}"/>
              </a:ext>
            </a:extLst>
          </p:cNvPr>
          <p:cNvSpPr txBox="1"/>
          <p:nvPr/>
        </p:nvSpPr>
        <p:spPr>
          <a:xfrm>
            <a:off x="7325730" y="319454"/>
            <a:ext cx="210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Fokus:</a:t>
            </a:r>
            <a:br>
              <a:rPr lang="de-AT" dirty="0">
                <a:solidFill>
                  <a:srgbClr val="FF0000"/>
                </a:solidFill>
              </a:rPr>
            </a:br>
            <a:r>
              <a:rPr lang="de-AT" dirty="0">
                <a:solidFill>
                  <a:srgbClr val="FF0000"/>
                </a:solidFill>
              </a:rPr>
              <a:t>Sammlung und Verwaltung von Daten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ABE6FD-846E-E25A-69F2-7AED7278C0E6}"/>
              </a:ext>
            </a:extLst>
          </p:cNvPr>
          <p:cNvSpPr txBox="1"/>
          <p:nvPr/>
        </p:nvSpPr>
        <p:spPr>
          <a:xfrm>
            <a:off x="9248775" y="3008202"/>
            <a:ext cx="210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Fokus: Kommunikation der Resultate, Nutzen für das Unternehmen</a:t>
            </a:r>
          </a:p>
        </p:txBody>
      </p:sp>
    </p:spTree>
    <p:extLst>
      <p:ext uri="{BB962C8B-B14F-4D97-AF65-F5344CB8AC3E}">
        <p14:creationId xmlns:p14="http://schemas.microsoft.com/office/powerpoint/2010/main" val="287736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86551-7763-9765-51EE-D7F29058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Relevante Fachgebiete</a:t>
            </a:r>
            <a:endParaRPr lang="de-AT" dirty="0"/>
          </a:p>
        </p:txBody>
      </p:sp>
      <p:pic>
        <p:nvPicPr>
          <p:cNvPr id="5" name="Inhaltsplatzhalter 4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DCE40633-AAC3-3A02-506B-7EB9C47AD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45" y="1825625"/>
            <a:ext cx="5832860" cy="4351338"/>
          </a:xfr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018DC4B-EC1D-0226-9F10-58173F00A137}"/>
              </a:ext>
            </a:extLst>
          </p:cNvPr>
          <p:cNvSpPr/>
          <p:nvPr/>
        </p:nvSpPr>
        <p:spPr>
          <a:xfrm>
            <a:off x="3702650" y="1825625"/>
            <a:ext cx="1931036" cy="8575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Betriebs-wirtschafslehre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537B368-DB8F-CEB7-443B-0E5AF26E5AF2}"/>
              </a:ext>
            </a:extLst>
          </p:cNvPr>
          <p:cNvSpPr/>
          <p:nvPr/>
        </p:nvSpPr>
        <p:spPr>
          <a:xfrm>
            <a:off x="9982325" y="1948677"/>
            <a:ext cx="1833304" cy="8575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Mathematik, Statistik und</a:t>
            </a:r>
          </a:p>
          <a:p>
            <a:pPr algn="ctr"/>
            <a:r>
              <a:rPr lang="de-AT" dirty="0"/>
              <a:t>Informatik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76FDF4-E669-8F41-86EC-99B7418A9B6C}"/>
              </a:ext>
            </a:extLst>
          </p:cNvPr>
          <p:cNvSpPr/>
          <p:nvPr/>
        </p:nvSpPr>
        <p:spPr>
          <a:xfrm>
            <a:off x="3607482" y="5784783"/>
            <a:ext cx="1941663" cy="8575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Mathematik</a:t>
            </a:r>
            <a:br>
              <a:rPr lang="de-AT" dirty="0"/>
            </a:br>
            <a:r>
              <a:rPr lang="de-AT" dirty="0"/>
              <a:t>und Statistik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EE8384B-98AF-6832-7D6C-0F4923AC57FC}"/>
              </a:ext>
            </a:extLst>
          </p:cNvPr>
          <p:cNvSpPr/>
          <p:nvPr/>
        </p:nvSpPr>
        <p:spPr>
          <a:xfrm>
            <a:off x="9004617" y="5784783"/>
            <a:ext cx="1450720" cy="8575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/>
              <a:t>Informatik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2932861-47EF-263A-4D86-C2CE0F6255BA}"/>
              </a:ext>
            </a:extLst>
          </p:cNvPr>
          <p:cNvCxnSpPr>
            <a:cxnSpLocks/>
          </p:cNvCxnSpPr>
          <p:nvPr/>
        </p:nvCxnSpPr>
        <p:spPr>
          <a:xfrm flipV="1">
            <a:off x="5561497" y="4286525"/>
            <a:ext cx="1328286" cy="1498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58EA119-A051-5F23-0129-936DF8C6EE81}"/>
              </a:ext>
            </a:extLst>
          </p:cNvPr>
          <p:cNvCxnSpPr>
            <a:cxnSpLocks/>
          </p:cNvCxnSpPr>
          <p:nvPr/>
        </p:nvCxnSpPr>
        <p:spPr>
          <a:xfrm flipH="1" flipV="1">
            <a:off x="8417078" y="5160783"/>
            <a:ext cx="587539" cy="62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A5BB0FD-D43D-F145-F1E0-99C7AF1329DF}"/>
              </a:ext>
            </a:extLst>
          </p:cNvPr>
          <p:cNvCxnSpPr>
            <a:cxnSpLocks/>
          </p:cNvCxnSpPr>
          <p:nvPr/>
        </p:nvCxnSpPr>
        <p:spPr>
          <a:xfrm>
            <a:off x="5681813" y="2098307"/>
            <a:ext cx="1920240" cy="2791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CAAF430-DB5E-DBC1-5B28-A68D1229FBA3}"/>
              </a:ext>
            </a:extLst>
          </p:cNvPr>
          <p:cNvCxnSpPr>
            <a:cxnSpLocks/>
          </p:cNvCxnSpPr>
          <p:nvPr/>
        </p:nvCxnSpPr>
        <p:spPr>
          <a:xfrm flipH="1">
            <a:off x="9004617" y="2377439"/>
            <a:ext cx="907499" cy="981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36F10E0D-D034-88FE-0A8B-D75D67061F2A}"/>
              </a:ext>
            </a:extLst>
          </p:cNvPr>
          <p:cNvSpPr txBox="1"/>
          <p:nvPr/>
        </p:nvSpPr>
        <p:spPr>
          <a:xfrm>
            <a:off x="0" y="3262630"/>
            <a:ext cx="5211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Zusätzlich wird immer ein Experte / eine Expertin für die Daten benötigt.</a:t>
            </a:r>
            <a:br>
              <a:rPr lang="de-AT" dirty="0">
                <a:solidFill>
                  <a:srgbClr val="FF0000"/>
                </a:solidFill>
              </a:rPr>
            </a:br>
            <a:br>
              <a:rPr lang="de-AT" dirty="0">
                <a:solidFill>
                  <a:srgbClr val="FF0000"/>
                </a:solidFill>
              </a:rPr>
            </a:br>
            <a:r>
              <a:rPr lang="de-AT" dirty="0">
                <a:solidFill>
                  <a:srgbClr val="FF0000"/>
                </a:solidFill>
              </a:rPr>
              <a:t>Somit ist Künstliche Intelligenz überall dort relevant, wo große Datenmengen existieren.</a:t>
            </a:r>
          </a:p>
        </p:txBody>
      </p:sp>
    </p:spTree>
    <p:extLst>
      <p:ext uri="{BB962C8B-B14F-4D97-AF65-F5344CB8AC3E}">
        <p14:creationId xmlns:p14="http://schemas.microsoft.com/office/powerpoint/2010/main" val="425892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10C277-40E6-01DF-B087-6DD7CBAEF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Praktische Anwendung von Künstlicher Intelligenz</a:t>
            </a:r>
          </a:p>
        </p:txBody>
      </p:sp>
    </p:spTree>
    <p:extLst>
      <p:ext uri="{BB962C8B-B14F-4D97-AF65-F5344CB8AC3E}">
        <p14:creationId xmlns:p14="http://schemas.microsoft.com/office/powerpoint/2010/main" val="3990544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9FEAF-485D-B9C6-1A0F-DFE3ED36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600" dirty="0"/>
              <a:t>Stationen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753A9F-F295-246C-14AF-DB8484C0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Station 1 – Darf das Medikament verkauft werden?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Station 2a/2b – Wird das Bild korrekt erkannt?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/>
              <a:t>Station 3 – Wie zuverlässig sind Sprachmodelle wie </a:t>
            </a:r>
            <a:r>
              <a:rPr lang="de-AT" sz="2800" dirty="0" err="1"/>
              <a:t>ChatGPT</a:t>
            </a:r>
            <a:r>
              <a:rPr lang="de-AT" sz="2800" dirty="0"/>
              <a:t>?</a:t>
            </a:r>
          </a:p>
          <a:p>
            <a:endParaRPr lang="de-A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35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B4AD5-8DE5-0B62-3727-4EFA810E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– Entscheidungsbaum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20B4B2-49F3-29A7-6AAA-8762AD3E78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b="1" dirty="0"/>
              <a:t>Erstellte Regeln</a:t>
            </a:r>
          </a:p>
          <a:p>
            <a:r>
              <a:rPr lang="de-AT" dirty="0"/>
              <a:t>Wir fahren </a:t>
            </a:r>
            <a:r>
              <a:rPr lang="de-AT" b="1" dirty="0">
                <a:solidFill>
                  <a:srgbClr val="E58139"/>
                </a:solidFill>
              </a:rPr>
              <a:t>nicht</a:t>
            </a:r>
            <a:r>
              <a:rPr lang="de-AT" dirty="0"/>
              <a:t> auf Sportwoche, wenn:</a:t>
            </a:r>
          </a:p>
          <a:p>
            <a:pPr marL="514350" indent="-514350">
              <a:buFont typeface="+mj-lt"/>
              <a:buAutoNum type="arabicParenR"/>
            </a:pPr>
            <a:r>
              <a:rPr lang="de-AT" dirty="0"/>
              <a:t>mehr als 25% der Klasse krank sind.</a:t>
            </a:r>
          </a:p>
          <a:p>
            <a:pPr marL="514350" indent="-514350">
              <a:buFont typeface="+mj-lt"/>
              <a:buAutoNum type="arabicParenR"/>
            </a:pPr>
            <a:r>
              <a:rPr lang="de-AT" dirty="0"/>
              <a:t>die prognostizierte Durchschnittstemperatur über 38°C liegt.</a:t>
            </a:r>
          </a:p>
          <a:p>
            <a:pPr marL="514350" indent="-514350">
              <a:buFont typeface="+mj-lt"/>
              <a:buAutoNum type="arabicParenR"/>
            </a:pPr>
            <a:r>
              <a:rPr lang="de-AT" dirty="0"/>
              <a:t>mehr als 15% der Klasse krank sind und regnerisches Wetter prognostiziert ist.</a:t>
            </a:r>
          </a:p>
          <a:p>
            <a:pPr marL="514350" indent="-514350">
              <a:buFont typeface="+mj-lt"/>
              <a:buAutoNum type="arabicParenR"/>
            </a:pPr>
            <a:r>
              <a:rPr lang="de-AT" dirty="0"/>
              <a:t>die prognostizierte Durchschnittstemperatur unter 15°C liegt ist und regnerisches Wetter prognostiziert ist.</a:t>
            </a:r>
          </a:p>
          <a:p>
            <a:r>
              <a:rPr lang="de-AT" b="1" dirty="0">
                <a:solidFill>
                  <a:srgbClr val="399DE5"/>
                </a:solidFill>
              </a:rPr>
              <a:t>Ansonsten</a:t>
            </a:r>
            <a:r>
              <a:rPr lang="de-AT" dirty="0"/>
              <a:t> fahren wir auf Sportwoche.</a:t>
            </a:r>
          </a:p>
          <a:p>
            <a:pPr marL="514350" indent="-514350">
              <a:buFont typeface="+mj-lt"/>
              <a:buAutoNum type="arabicParenR"/>
            </a:pPr>
            <a:endParaRPr lang="de-AT" dirty="0"/>
          </a:p>
          <a:p>
            <a:pPr marL="514350" indent="-514350">
              <a:buFont typeface="+mj-lt"/>
              <a:buAutoNum type="arabicParenR"/>
            </a:pPr>
            <a:endParaRPr lang="de-AT" dirty="0"/>
          </a:p>
          <a:p>
            <a:pPr marL="514350" indent="-514350">
              <a:buFont typeface="+mj-lt"/>
              <a:buAutoNum type="arabicParenR"/>
            </a:pPr>
            <a:endParaRPr lang="de-AT" dirty="0"/>
          </a:p>
          <a:p>
            <a:pPr marL="514350" indent="-514350">
              <a:buFont typeface="+mj-lt"/>
              <a:buAutoNum type="arabicParenR"/>
            </a:pPr>
            <a:endParaRPr lang="de-AT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730F6CD-4592-FED8-BD82-8BB3AC11C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8547" y="3712495"/>
            <a:ext cx="5181600" cy="3145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AA7C79E-6B12-53A9-B9EB-B95F0984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745" y="1152359"/>
            <a:ext cx="2521080" cy="139072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A0550A-10BC-010D-FCF2-8C114F020680}"/>
              </a:ext>
            </a:extLst>
          </p:cNvPr>
          <p:cNvSpPr txBox="1"/>
          <p:nvPr/>
        </p:nvSpPr>
        <p:spPr>
          <a:xfrm>
            <a:off x="9420225" y="78302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Erstellter Datensatz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D175F3-2755-EE45-3B45-971076AEB7C1}"/>
              </a:ext>
            </a:extLst>
          </p:cNvPr>
          <p:cNvSpPr txBox="1"/>
          <p:nvPr/>
        </p:nvSpPr>
        <p:spPr>
          <a:xfrm>
            <a:off x="7686123" y="3429000"/>
            <a:ext cx="45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Extraktion der Regeln aus den Daten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AF3A4B4-C863-F262-DE08-0B1C915F4965}"/>
              </a:ext>
            </a:extLst>
          </p:cNvPr>
          <p:cNvCxnSpPr>
            <a:cxnSpLocks/>
          </p:cNvCxnSpPr>
          <p:nvPr/>
        </p:nvCxnSpPr>
        <p:spPr>
          <a:xfrm flipV="1">
            <a:off x="3305175" y="1798243"/>
            <a:ext cx="5964172" cy="1759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86B5EC8-285C-56F2-DF00-23C7E61A4C44}"/>
              </a:ext>
            </a:extLst>
          </p:cNvPr>
          <p:cNvCxnSpPr>
            <a:cxnSpLocks/>
          </p:cNvCxnSpPr>
          <p:nvPr/>
        </p:nvCxnSpPr>
        <p:spPr>
          <a:xfrm flipH="1">
            <a:off x="10108162" y="2693601"/>
            <a:ext cx="389422" cy="735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FC714D5-A77E-4ACD-FCC6-D386487340C1}"/>
              </a:ext>
            </a:extLst>
          </p:cNvPr>
          <p:cNvSpPr txBox="1"/>
          <p:nvPr/>
        </p:nvSpPr>
        <p:spPr>
          <a:xfrm>
            <a:off x="8897111" y="38364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5E0B72-E7F9-A72D-71AB-3538F7B7072E}"/>
              </a:ext>
            </a:extLst>
          </p:cNvPr>
          <p:cNvSpPr txBox="1"/>
          <p:nvPr/>
        </p:nvSpPr>
        <p:spPr>
          <a:xfrm>
            <a:off x="7115175" y="506305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1791A83-3B1E-6834-66E9-11EBD7667B11}"/>
              </a:ext>
            </a:extLst>
          </p:cNvPr>
          <p:cNvSpPr txBox="1"/>
          <p:nvPr/>
        </p:nvSpPr>
        <p:spPr>
          <a:xfrm>
            <a:off x="9040747" y="567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110A60F-7814-A5EC-CFD5-50B1C84D4FF8}"/>
              </a:ext>
            </a:extLst>
          </p:cNvPr>
          <p:cNvSpPr txBox="1"/>
          <p:nvPr/>
        </p:nvSpPr>
        <p:spPr>
          <a:xfrm>
            <a:off x="9529210" y="510058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0BA8E15-AB4F-AE6F-EC21-57817FB8B8BA}"/>
              </a:ext>
            </a:extLst>
          </p:cNvPr>
          <p:cNvSpPr txBox="1"/>
          <p:nvPr/>
        </p:nvSpPr>
        <p:spPr>
          <a:xfrm>
            <a:off x="8348871" y="4550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9FA825-B1F4-FCD8-D1D1-E7B5150CDC26}"/>
              </a:ext>
            </a:extLst>
          </p:cNvPr>
          <p:cNvSpPr txBox="1"/>
          <p:nvPr/>
        </p:nvSpPr>
        <p:spPr>
          <a:xfrm>
            <a:off x="8348871" y="423834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12709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E3222B-024D-9085-17F8-18EC3F95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4DE192-B45B-ADD0-D64A-E282573C0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AT" dirty="0"/>
              <a:t>Vorstellung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Was ist Künstliche Intelligenz?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Welche Berufe gibt es im Bereich von Künstlicher Intelligenz?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Praktische Anwendung von Künstlicher Intelligenz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Herausforderungen und Risiken im Bereich von Künstlicher Intelligenz</a:t>
            </a:r>
          </a:p>
        </p:txBody>
      </p:sp>
    </p:spTree>
    <p:extLst>
      <p:ext uri="{BB962C8B-B14F-4D97-AF65-F5344CB8AC3E}">
        <p14:creationId xmlns:p14="http://schemas.microsoft.com/office/powerpoint/2010/main" val="736510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84EE4-2BB3-38CD-3D38-98EF93138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Herausforderungen im Bereich der Künstlichen Intelligenz</a:t>
            </a:r>
          </a:p>
        </p:txBody>
      </p:sp>
    </p:spTree>
    <p:extLst>
      <p:ext uri="{BB962C8B-B14F-4D97-AF65-F5344CB8AC3E}">
        <p14:creationId xmlns:p14="http://schemas.microsoft.com/office/powerpoint/2010/main" val="10304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24797B-179C-65E8-FD6B-F4FEA8F1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≠ Ursache</a:t>
            </a:r>
          </a:p>
        </p:txBody>
      </p:sp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D5795AFC-0CE6-D4C4-5241-AEF4E37103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" y="2806554"/>
            <a:ext cx="5181600" cy="2450321"/>
          </a:xfrm>
          <a:prstGeom prst="rect">
            <a:avLst/>
          </a:prstGeom>
        </p:spPr>
      </p:pic>
      <p:pic>
        <p:nvPicPr>
          <p:cNvPr id="11" name="Inhaltsplatzhalter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C45F7B7E-BCDD-D0E9-362A-868C36F6B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720626"/>
            <a:ext cx="5181600" cy="324713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6D3C9E5-C90A-7A37-526D-E4B66E67A9EE}"/>
              </a:ext>
            </a:extLst>
          </p:cNvPr>
          <p:cNvSpPr txBox="1"/>
          <p:nvPr/>
        </p:nvSpPr>
        <p:spPr>
          <a:xfrm>
            <a:off x="161925" y="1953788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Wie kann es sein, dass die Anzahl der Störche einem ähnlichen Muster folgt, wie die Anzahl der Geburten?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8FBAE42-756E-59D4-39A0-D3E13AD3E19E}"/>
              </a:ext>
            </a:extLst>
          </p:cNvPr>
          <p:cNvSpPr txBox="1"/>
          <p:nvPr/>
        </p:nvSpPr>
        <p:spPr>
          <a:xfrm>
            <a:off x="6934200" y="195378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Wie kann es sein, dass mit Abnahme des Eiskonsums die Kriminalität sinkt?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973E9B-80C3-AF33-B6FD-F2EDD6D19494}"/>
              </a:ext>
            </a:extLst>
          </p:cNvPr>
          <p:cNvSpPr txBox="1"/>
          <p:nvPr/>
        </p:nvSpPr>
        <p:spPr>
          <a:xfrm>
            <a:off x="2238375" y="5935869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Nur weil ein Zusammenhang in den Daten besteht, heißt das noch nicht, dass dieser Zusammenhang auch in der Realität besteht.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E0A925-5B19-1CC3-58DC-578C3D29044A}"/>
              </a:ext>
            </a:extLst>
          </p:cNvPr>
          <p:cNvSpPr txBox="1"/>
          <p:nvPr/>
        </p:nvSpPr>
        <p:spPr>
          <a:xfrm>
            <a:off x="89648" y="6519798"/>
            <a:ext cx="10683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Q: </a:t>
            </a:r>
            <a:r>
              <a:rPr lang="de-AT" sz="1400" dirty="0">
                <a:hlinkClick r:id="rId4"/>
              </a:rPr>
              <a:t>http://www.tylervigen.com/spurious/correlation</a:t>
            </a:r>
            <a:r>
              <a:rPr lang="de-AT" sz="1400" dirty="0"/>
              <a:t> </a:t>
            </a:r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7537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Ethische Perspektive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AED083F-3180-504A-A408-BB8C2243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Erweiterte Darstellung:</a:t>
            </a:r>
          </a:p>
        </p:txBody>
      </p:sp>
      <p:pic>
        <p:nvPicPr>
          <p:cNvPr id="28" name="Bild 4">
            <a:extLst>
              <a:ext uri="{FF2B5EF4-FFF2-40B4-BE49-F238E27FC236}">
                <a16:creationId xmlns:a16="http://schemas.microsoft.com/office/drawing/2014/main" id="{13108148-40AD-C745-BC83-A1A2DDBE7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289412" y="1794666"/>
            <a:ext cx="7282371" cy="4831154"/>
          </a:xfrm>
          <a:prstGeom prst="rect">
            <a:avLst/>
          </a:prstGeom>
        </p:spPr>
      </p:pic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5C4B0AE5-DB16-0A41-9468-084F11D4E5F2}"/>
              </a:ext>
            </a:extLst>
          </p:cNvPr>
          <p:cNvSpPr txBox="1">
            <a:spLocks/>
          </p:cNvSpPr>
          <p:nvPr/>
        </p:nvSpPr>
        <p:spPr>
          <a:xfrm>
            <a:off x="1044792" y="6586943"/>
            <a:ext cx="5428898" cy="269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Q: </a:t>
            </a:r>
            <a:r>
              <a:rPr lang="de-DE" sz="1200" dirty="0">
                <a:hlinkClick r:id="rId3"/>
              </a:rPr>
              <a:t>https://www.kdnuggets.com/2016/10/battle-data-science-venn-diagrams.html/</a:t>
            </a:r>
            <a:r>
              <a:rPr lang="de-DE" sz="1200" dirty="0"/>
              <a:t> </a:t>
            </a:r>
          </a:p>
          <a:p>
            <a:pPr marL="68580"/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0BA19AA-5A13-0F4F-A58D-8C260A377A6F}"/>
              </a:ext>
            </a:extLst>
          </p:cNvPr>
          <p:cNvSpPr txBox="1"/>
          <p:nvPr/>
        </p:nvSpPr>
        <p:spPr>
          <a:xfrm>
            <a:off x="8104488" y="1302222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4">
                    <a:lumMod val="75000"/>
                  </a:schemeClr>
                </a:solidFill>
              </a:rPr>
              <a:t>Ethische Aspekte</a:t>
            </a:r>
          </a:p>
        </p:txBody>
      </p:sp>
      <p:cxnSp>
        <p:nvCxnSpPr>
          <p:cNvPr id="4" name="Gekrümmte Verbindung 3">
            <a:extLst>
              <a:ext uri="{FF2B5EF4-FFF2-40B4-BE49-F238E27FC236}">
                <a16:creationId xmlns:a16="http://schemas.microsoft.com/office/drawing/2014/main" id="{8AB16CF1-0DC3-914F-A2D9-64652C8B25ED}"/>
              </a:ext>
            </a:extLst>
          </p:cNvPr>
          <p:cNvCxnSpPr>
            <a:cxnSpLocks/>
            <a:endCxn id="30" idx="1"/>
          </p:cNvCxnSpPr>
          <p:nvPr/>
        </p:nvCxnSpPr>
        <p:spPr>
          <a:xfrm rot="5400000" flipH="1" flipV="1">
            <a:off x="4909463" y="2097737"/>
            <a:ext cx="3728930" cy="266112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020D07ED-1658-F34E-A043-4ECB5A8B021D}"/>
              </a:ext>
            </a:extLst>
          </p:cNvPr>
          <p:cNvSpPr txBox="1">
            <a:spLocks/>
          </p:cNvSpPr>
          <p:nvPr/>
        </p:nvSpPr>
        <p:spPr>
          <a:xfrm>
            <a:off x="7730375" y="1950656"/>
            <a:ext cx="4376280" cy="4789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Datenschutz, Rechte an eigenen Daten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Profiling</a:t>
            </a:r>
            <a:endParaRPr lang="de-DE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Verfestigung von Vorurteilen durch 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Gesellschaftlicher Wandel durch Automatisierung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Gefahren durch „starke“</a:t>
            </a:r>
            <a:br>
              <a:rPr lang="de-DE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de-DE" sz="24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Künstliche Intelligenz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4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9" grpId="0" uiExpand="1" build="p"/>
      <p:bldP spid="30" grpId="0"/>
      <p:bldP spid="31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9DB22-4041-E549-AA3C-FB040121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Unsicherheiten bei Prognosen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605210B-3DA3-4FAD-837C-F8A145C2A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91225" cy="435133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Vorhersagen sind meistens nicht zu 100% sicher.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endParaRPr lang="de-DE" dirty="0">
              <a:solidFill>
                <a:srgbClr val="E7E6E6">
                  <a:lumMod val="25000"/>
                </a:srgbClr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Beispiel: </a:t>
            </a:r>
            <a:r>
              <a:rPr lang="de-DE" dirty="0" err="1">
                <a:solidFill>
                  <a:srgbClr val="E7E6E6">
                    <a:lumMod val="25000"/>
                  </a:srgbClr>
                </a:solidFill>
              </a:rPr>
              <a:t>Red</a:t>
            </a: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-River-Hochwasser 1997 (North Dakota)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endParaRPr lang="de-DE" dirty="0">
              <a:solidFill>
                <a:srgbClr val="E7E6E6">
                  <a:lumMod val="25000"/>
                </a:srgbClr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E7E6E6">
                    <a:lumMod val="25000"/>
                  </a:srgbClr>
                </a:solidFill>
              </a:rPr>
              <a:t>Red</a:t>
            </a: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-River-Tal ist hochwassergefährdet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Höhe der Dämme: 51</a:t>
            </a:r>
            <a: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 Fuß</a:t>
            </a:r>
            <a:endParaRPr lang="de-DE" dirty="0">
              <a:solidFill>
                <a:srgbClr val="E7E6E6">
                  <a:lumMod val="25000"/>
                </a:srgbClr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Schneeschmelze 1997: Vorhersage der meteorologischen Modelle: Wasserstand 49</a:t>
            </a:r>
            <a: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9 Fuß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Kommunikation des National </a:t>
            </a:r>
            <a:r>
              <a:rPr lang="de-DE" dirty="0" err="1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Weather</a:t>
            </a:r>
            <a: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 Service:</a:t>
            </a:r>
            <a:b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</a:b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49</a:t>
            </a:r>
            <a: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 Fuß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  <a:sym typeface="Symbol" panose="05050102010706020507" pitchFamily="18" charset="2"/>
              </a:rPr>
              <a:t>Tatsächlicher Hochwasserstand: 54 Fuß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AT" dirty="0"/>
              <a:t>Keine Todesopfer, aber 3.5 Milliarden US$ Schaden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E7E6E6">
                  <a:lumMod val="25000"/>
                </a:srgbClr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Unsicherheiten lassen sich durch bessere Datenqualität reduzieren, aber nicht völlig eliminieren.</a:t>
            </a:r>
          </a:p>
        </p:txBody>
      </p:sp>
      <p:pic>
        <p:nvPicPr>
          <p:cNvPr id="5" name="Inhaltsplatzhalter 4" descr="Ein Bild, das Luftfotografie, Luftbild, Vogelperspektive, Gebäude enthält.&#10;&#10;Automatisch generierte Beschreibung">
            <a:extLst>
              <a:ext uri="{FF2B5EF4-FFF2-40B4-BE49-F238E27FC236}">
                <a16:creationId xmlns:a16="http://schemas.microsoft.com/office/drawing/2014/main" id="{B40EE91D-4ABB-FB49-31C4-A04BEF250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2251218"/>
            <a:ext cx="4181475" cy="235556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51064B3-1BA5-EA36-0B47-DFBCF5CAB89E}"/>
              </a:ext>
            </a:extLst>
          </p:cNvPr>
          <p:cNvSpPr txBox="1"/>
          <p:nvPr/>
        </p:nvSpPr>
        <p:spPr>
          <a:xfrm>
            <a:off x="89648" y="6519798"/>
            <a:ext cx="10683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Q: </a:t>
            </a:r>
            <a:r>
              <a:rPr lang="de-DE" sz="1400" dirty="0"/>
              <a:t>(</a:t>
            </a:r>
            <a:r>
              <a:rPr lang="de-DE" sz="1400" dirty="0" err="1"/>
              <a:t>Silver</a:t>
            </a:r>
            <a:r>
              <a:rPr lang="de-DE" sz="1400" dirty="0"/>
              <a:t>, 2012). The Signal and The Noise;  </a:t>
            </a:r>
            <a:r>
              <a:rPr lang="de-DE" sz="1400" dirty="0">
                <a:hlinkClick r:id="rId3"/>
              </a:rPr>
              <a:t>https://sciencepolicy.colorado.edu/about_us/meet_us/roger_pielke/redriver/text.html</a:t>
            </a:r>
            <a:r>
              <a:rPr lang="de-DE" sz="1400" dirty="0"/>
              <a:t>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8636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bldLvl="3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0895291-8998-D448-BEE8-9093BF3C82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2125718"/>
            <a:ext cx="5586196" cy="33517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28491C-BAEF-834B-B36D-933EA26FE3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60" y="3430333"/>
            <a:ext cx="5586197" cy="342766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D15ECB2-5679-EA43-B703-FD44BFE30D90}"/>
              </a:ext>
            </a:extLst>
          </p:cNvPr>
          <p:cNvSpPr txBox="1"/>
          <p:nvPr/>
        </p:nvSpPr>
        <p:spPr>
          <a:xfrm>
            <a:off x="694873" y="-9745"/>
            <a:ext cx="788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Q: </a:t>
            </a:r>
            <a:r>
              <a:rPr lang="en-US" sz="1000" u="sng" dirty="0">
                <a:hlinkClick r:id="rId4"/>
              </a:rPr>
              <a:t>https://medium.com/@ageitgey/machine-learning-is-fun-part-8-how-to-intentionally-trick-neural-networks-b55da32b7196</a:t>
            </a:r>
            <a:endParaRPr lang="de-AT" sz="1000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EB0C90D-E6F6-1D42-90F0-804027D6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21" y="1568669"/>
            <a:ext cx="11046566" cy="483435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Beispiel: Wenige Pixel möglichst unauffällig so verfälschen, dass andere Kategorisierung erfolgt.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E7D199-8742-4837-B8EE-310B5DD4D834}"/>
              </a:ext>
            </a:extLst>
          </p:cNvPr>
          <p:cNvSpPr txBox="1"/>
          <p:nvPr/>
        </p:nvSpPr>
        <p:spPr>
          <a:xfrm>
            <a:off x="7046741" y="2195313"/>
            <a:ext cx="496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Grundidee: gezielte Verschiebung eines Datenpunktes über die Klassengrenze hinweg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584A5A4-D42B-4D91-B504-B0B7A0D976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7965" y="2970107"/>
            <a:ext cx="2661675" cy="21537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6E5DA58-5387-42A3-81F9-D7E089A02A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56" y="2977927"/>
            <a:ext cx="2589109" cy="2153721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A92E49B9-5A59-0444-1AB7-EDC8A36E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02" y="741802"/>
            <a:ext cx="10285596" cy="661192"/>
          </a:xfrm>
        </p:spPr>
        <p:txBody>
          <a:bodyPr>
            <a:normAutofit fontScale="90000"/>
          </a:bodyPr>
          <a:lstStyle/>
          <a:p>
            <a:r>
              <a:rPr lang="de-DE" dirty="0"/>
              <a:t>Datenmanipulation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8097157-1017-FF4A-428C-ECE4D75687BC}"/>
              </a:ext>
            </a:extLst>
          </p:cNvPr>
          <p:cNvSpPr txBox="1"/>
          <p:nvPr/>
        </p:nvSpPr>
        <p:spPr>
          <a:xfrm>
            <a:off x="8324873" y="5282057"/>
            <a:ext cx="358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rote Punkte = Bilder von Katzen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F3B81E-8E70-2B2F-0817-3653F3ABB53C}"/>
              </a:ext>
            </a:extLst>
          </p:cNvPr>
          <p:cNvSpPr txBox="1"/>
          <p:nvPr/>
        </p:nvSpPr>
        <p:spPr>
          <a:xfrm>
            <a:off x="8161725" y="5624953"/>
            <a:ext cx="3852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rgbClr val="00FF00"/>
                </a:solidFill>
              </a:rPr>
              <a:t>grüne Punkte = Bilder von Toastern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983DE0-61FF-0A6E-DD21-2D2671F152AA}"/>
              </a:ext>
            </a:extLst>
          </p:cNvPr>
          <p:cNvSpPr txBox="1"/>
          <p:nvPr/>
        </p:nvSpPr>
        <p:spPr>
          <a:xfrm>
            <a:off x="7886378" y="5960028"/>
            <a:ext cx="3672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strichlierte Linie = Klassengrenze</a:t>
            </a:r>
          </a:p>
        </p:txBody>
      </p:sp>
    </p:spTree>
    <p:extLst>
      <p:ext uri="{BB962C8B-B14F-4D97-AF65-F5344CB8AC3E}">
        <p14:creationId xmlns:p14="http://schemas.microsoft.com/office/powerpoint/2010/main" val="3658116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 bldLvl="2"/>
      <p:bldP spid="3" grpId="0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A03C2B-B816-5759-1214-651592CDF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Danke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109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6CF81-D98F-FDEC-EE25-CDD9AC2E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895A71-E143-EA89-207B-50FEA1980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Raphaele Raab</a:t>
            </a:r>
            <a:endParaRPr lang="de-A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Data Analyst an der FH JOANNEUM (in Graz)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Mitarbeit in Forschung und Lehre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u="sng" dirty="0"/>
              <a:t>Ausbildung</a:t>
            </a:r>
            <a:r>
              <a:rPr lang="de-AT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dirty="0"/>
              <a:t>Lehramtstudium Mathematik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dirty="0"/>
              <a:t>Masterstudium „Data Science &amp; </a:t>
            </a:r>
            <a:r>
              <a:rPr lang="de-AT" dirty="0" err="1"/>
              <a:t>Artificial</a:t>
            </a:r>
            <a:r>
              <a:rPr lang="de-AT" dirty="0"/>
              <a:t> </a:t>
            </a:r>
            <a:r>
              <a:rPr lang="de-AT" dirty="0" err="1"/>
              <a:t>Intelligence</a:t>
            </a:r>
            <a:r>
              <a:rPr lang="de-AT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2645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4BF26A-375B-381B-F837-25509E8F8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Was ist Künstliche Intelligenz?</a:t>
            </a:r>
          </a:p>
        </p:txBody>
      </p:sp>
    </p:spTree>
    <p:extLst>
      <p:ext uri="{BB962C8B-B14F-4D97-AF65-F5344CB8AC3E}">
        <p14:creationId xmlns:p14="http://schemas.microsoft.com/office/powerpoint/2010/main" val="1466922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209-C57F-E055-0614-3D0E2F4D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Künstliche</a:t>
            </a:r>
            <a:r>
              <a:rPr lang="en-US" dirty="0"/>
              <a:t> </a:t>
            </a:r>
            <a:r>
              <a:rPr lang="en-US" dirty="0" err="1"/>
              <a:t>Intelligenz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213C0-C492-88E6-A6FA-1F79C312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AF1280"/>
                </a:solidFill>
              </a:rPr>
              <a:t>Künstliche Intelligenz (KI) / </a:t>
            </a:r>
            <a:r>
              <a:rPr lang="de-DE" sz="2400" b="1" dirty="0" err="1">
                <a:solidFill>
                  <a:srgbClr val="AF1280"/>
                </a:solidFill>
              </a:rPr>
              <a:t>Artificial</a:t>
            </a:r>
            <a:r>
              <a:rPr lang="de-DE" sz="2400" b="1" dirty="0">
                <a:solidFill>
                  <a:srgbClr val="AF1280"/>
                </a:solidFill>
              </a:rPr>
              <a:t> </a:t>
            </a:r>
            <a:r>
              <a:rPr lang="de-DE" sz="2400" b="1" dirty="0" err="1">
                <a:solidFill>
                  <a:srgbClr val="AF1280"/>
                </a:solidFill>
              </a:rPr>
              <a:t>Intelligence</a:t>
            </a:r>
            <a:r>
              <a:rPr lang="de-DE" sz="2400" b="1" dirty="0">
                <a:solidFill>
                  <a:srgbClr val="AF1280"/>
                </a:solidFill>
              </a:rPr>
              <a:t> (AI):</a:t>
            </a:r>
            <a:br>
              <a:rPr lang="de-DE" sz="2400" b="1" dirty="0">
                <a:solidFill>
                  <a:srgbClr val="AF1280"/>
                </a:solidFill>
              </a:rPr>
            </a:br>
            <a:r>
              <a:rPr lang="de-DE" sz="2400" dirty="0"/>
              <a:t>Nachahmen bzw. Hervorbringen intelligenter</a:t>
            </a:r>
            <a:br>
              <a:rPr lang="de-DE" sz="2400" dirty="0"/>
            </a:br>
            <a:r>
              <a:rPr lang="de-DE" sz="2400" dirty="0"/>
              <a:t>Entscheidung durch Computer</a:t>
            </a: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AF1280"/>
                </a:solidFill>
              </a:rPr>
              <a:t>„Schwache“ oder „enge“ KI:</a:t>
            </a:r>
            <a:r>
              <a:rPr lang="de-DE" dirty="0"/>
              <a:t> bei einer spezifischen Aufgabe</a:t>
            </a:r>
            <a:br>
              <a:rPr lang="de-DE" dirty="0"/>
            </a:br>
            <a:r>
              <a:rPr lang="de-DE" dirty="0"/>
              <a:t>(z.B. Schach) wird menschliche Leistungsfähigkeit erreicht/übertroffen</a:t>
            </a: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AF1280"/>
                </a:solidFill>
              </a:rPr>
              <a:t>„Starke“ oder „breite“ KI:</a:t>
            </a:r>
            <a:r>
              <a:rPr lang="de-DE" dirty="0"/>
              <a:t> System kann Intelligenz in vielen Bereichen auf neue Probleme anwenden: Human-Like </a:t>
            </a:r>
            <a:r>
              <a:rPr lang="de-DE" dirty="0" err="1"/>
              <a:t>Intelligence</a:t>
            </a:r>
            <a:r>
              <a:rPr lang="de-DE" dirty="0"/>
              <a:t> (HLI) bzw.</a:t>
            </a:r>
            <a:br>
              <a:rPr lang="de-DE" dirty="0"/>
            </a:br>
            <a:r>
              <a:rPr lang="de-DE" dirty="0" err="1"/>
              <a:t>Artificial</a:t>
            </a:r>
            <a:r>
              <a:rPr lang="de-DE" dirty="0"/>
              <a:t> General </a:t>
            </a:r>
            <a:r>
              <a:rPr lang="de-DE" dirty="0" err="1"/>
              <a:t>Intelligence</a:t>
            </a:r>
            <a:r>
              <a:rPr lang="de-DE" dirty="0"/>
              <a:t> (AGI)</a:t>
            </a:r>
          </a:p>
          <a:p>
            <a:pPr marL="457200" lvl="2">
              <a:spcBef>
                <a:spcPts val="1200"/>
              </a:spcBef>
            </a:pPr>
            <a:r>
              <a:rPr lang="de-DE" dirty="0">
                <a:sym typeface="Symbol" panose="05050102010706020507" pitchFamily="18" charset="2"/>
              </a:rPr>
              <a:t> </a:t>
            </a:r>
            <a:r>
              <a:rPr lang="de-DE" dirty="0"/>
              <a:t>bislang vermutlich noch nicht erreicht, aber aktuell rasante Entwicklungen</a:t>
            </a:r>
          </a:p>
          <a:p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AEC273C-FE17-BCD0-00F3-86B6E6EE89BA}"/>
              </a:ext>
            </a:extLst>
          </p:cNvPr>
          <p:cNvSpPr/>
          <p:nvPr/>
        </p:nvSpPr>
        <p:spPr>
          <a:xfrm>
            <a:off x="7587091" y="2445219"/>
            <a:ext cx="3245859" cy="6852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ist „intelligent“?</a:t>
            </a:r>
          </a:p>
          <a:p>
            <a:pPr algn="ctr"/>
            <a:r>
              <a:rPr lang="de-DE" dirty="0"/>
              <a:t>… schwer zu definieren.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018BA9-6BAE-F816-48C8-92DDCEFFB40D}"/>
              </a:ext>
            </a:extLst>
          </p:cNvPr>
          <p:cNvSpPr txBox="1"/>
          <p:nvPr/>
        </p:nvSpPr>
        <p:spPr>
          <a:xfrm>
            <a:off x="1237129" y="2945811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Saugroboter?</a:t>
            </a:r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F9AD62-3C9E-F5DB-D9B8-8F457B1DC40C}"/>
              </a:ext>
            </a:extLst>
          </p:cNvPr>
          <p:cNvSpPr txBox="1"/>
          <p:nvPr/>
        </p:nvSpPr>
        <p:spPr>
          <a:xfrm>
            <a:off x="3232120" y="2930143"/>
            <a:ext cx="2160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Computergegner?</a:t>
            </a:r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D85265-0734-E74C-297E-E4A704501D76}"/>
              </a:ext>
            </a:extLst>
          </p:cNvPr>
          <p:cNvSpPr txBox="1"/>
          <p:nvPr/>
        </p:nvSpPr>
        <p:spPr>
          <a:xfrm>
            <a:off x="5791012" y="2930143"/>
            <a:ext cx="1254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ChatGPT</a:t>
            </a:r>
            <a:r>
              <a:rPr lang="de-DE" dirty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007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Zeichnung, Diagramm, Entwurf, Reihe enthält.&#10;&#10;Automatisch generierte Beschreibung">
            <a:extLst>
              <a:ext uri="{FF2B5EF4-FFF2-40B4-BE49-F238E27FC236}">
                <a16:creationId xmlns:a16="http://schemas.microsoft.com/office/drawing/2014/main" id="{BB15BCBF-AC6A-3141-F222-D1B9459E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48" y="3006982"/>
            <a:ext cx="1119549" cy="844035"/>
          </a:xfrm>
          <a:prstGeom prst="rect">
            <a:avLst/>
          </a:prstGeom>
        </p:spPr>
      </p:pic>
      <p:pic>
        <p:nvPicPr>
          <p:cNvPr id="8" name="Grafik 7" descr="Ein Bild, das Text, Diagramm, Schrift, Reihe enthält.&#10;&#10;Automatisch generierte Beschreibung">
            <a:extLst>
              <a:ext uri="{FF2B5EF4-FFF2-40B4-BE49-F238E27FC236}">
                <a16:creationId xmlns:a16="http://schemas.microsoft.com/office/drawing/2014/main" id="{DB4F757F-557B-E7A7-05AD-6210FC601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2621421"/>
            <a:ext cx="1183341" cy="1183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29DB22-4041-E549-AA3C-FB040121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2" y="453871"/>
            <a:ext cx="9202782" cy="1143000"/>
          </a:xfrm>
        </p:spPr>
        <p:txBody>
          <a:bodyPr>
            <a:normAutofit/>
          </a:bodyPr>
          <a:lstStyle/>
          <a:p>
            <a:r>
              <a:rPr lang="de-DE" dirty="0"/>
              <a:t>Geschichte / Gebiete der KI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91DBC0A-36DA-F646-A657-550C26AC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3" y="1682086"/>
            <a:ext cx="10914077" cy="5095232"/>
          </a:xfrm>
        </p:spPr>
        <p:txBody>
          <a:bodyPr>
            <a:normAutofit/>
          </a:bodyPr>
          <a:lstStyle/>
          <a:p>
            <a:r>
              <a:rPr lang="de-DE" dirty="0"/>
              <a:t>Traum von „denkenden Maschinen“ war wesentlicher Anstoß zur Entwicklung des Computers (z.B. Alan Turing, John von Neumann)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Methoden aus dem Bereich der Logik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Statistische Methoden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Naturinspirierte Methoden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Inspiration für das intelligentes Verhalten aus der Natur,</a:t>
            </a:r>
            <a:br>
              <a:rPr lang="de-DE" dirty="0"/>
            </a:br>
            <a:r>
              <a:rPr lang="de-DE" dirty="0"/>
              <a:t>z.B. Vogelschwärme, Evolution, Ameisenstraßen, 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vor allem aber Gehirn </a:t>
            </a:r>
            <a:r>
              <a:rPr lang="de-DE" dirty="0">
                <a:sym typeface="Symbol" panose="05050102010706020507" pitchFamily="18" charset="2"/>
              </a:rPr>
              <a:t> </a:t>
            </a:r>
            <a:r>
              <a:rPr lang="de-DE" dirty="0"/>
              <a:t>neuronale Netze (historisch Auf</a:t>
            </a:r>
            <a:br>
              <a:rPr lang="de-DE" dirty="0"/>
            </a:br>
            <a:r>
              <a:rPr lang="de-DE" dirty="0"/>
              <a:t>und Ab, aktuell wieder weitgehend dominant in der KI).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58933D-17DE-EDF7-05BE-0672505860EB}"/>
              </a:ext>
            </a:extLst>
          </p:cNvPr>
          <p:cNvSpPr txBox="1"/>
          <p:nvPr/>
        </p:nvSpPr>
        <p:spPr>
          <a:xfrm>
            <a:off x="-9604" y="6672139"/>
            <a:ext cx="39308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Q: </a:t>
            </a:r>
            <a:r>
              <a:rPr lang="de-AT" sz="800" dirty="0">
                <a:hlinkClick r:id="rId5"/>
              </a:rPr>
              <a:t>https://divis.io/2019/04/ki-leicht-erklaert-teil-3-methoden-der-klassischen-ki/</a:t>
            </a:r>
            <a:r>
              <a:rPr lang="de-AT" sz="8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732B0FC-C783-F489-C3EB-BF20BBA2DCC3}"/>
              </a:ext>
            </a:extLst>
          </p:cNvPr>
          <p:cNvSpPr txBox="1"/>
          <p:nvPr/>
        </p:nvSpPr>
        <p:spPr>
          <a:xfrm>
            <a:off x="3679115" y="6672139"/>
            <a:ext cx="31422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, </a:t>
            </a:r>
            <a:r>
              <a:rPr lang="de-AT" sz="800" dirty="0">
                <a:hlinkClick r:id="rId6"/>
              </a:rPr>
              <a:t>https://commons.wikimedia.org/w/index.php?curid=30432580</a:t>
            </a:r>
            <a:r>
              <a:rPr lang="de-AT" sz="800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6AAAF2-5ADA-DE53-306C-313F34BBDBCC}"/>
              </a:ext>
            </a:extLst>
          </p:cNvPr>
          <p:cNvSpPr txBox="1"/>
          <p:nvPr/>
        </p:nvSpPr>
        <p:spPr>
          <a:xfrm>
            <a:off x="6668361" y="6672139"/>
            <a:ext cx="5155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hlinkClick r:id="rId7"/>
              </a:rPr>
              <a:t>http://img.fotocommunity.com/vogelschwarm-1e772003-1497-4e3a-b055-e1e4ad11bb7a.jpg?height=1080</a:t>
            </a:r>
            <a:r>
              <a:rPr lang="de-DE" sz="800" dirty="0"/>
              <a:t> </a:t>
            </a:r>
            <a:endParaRPr lang="de-AT" sz="800" dirty="0"/>
          </a:p>
        </p:txBody>
      </p:sp>
      <p:pic>
        <p:nvPicPr>
          <p:cNvPr id="18" name="Grafik 17" descr="Ein Bild, das Gehirn enthält.&#10;&#10;Automatisch generierte Beschreibung">
            <a:extLst>
              <a:ext uri="{FF2B5EF4-FFF2-40B4-BE49-F238E27FC236}">
                <a16:creationId xmlns:a16="http://schemas.microsoft.com/office/drawing/2014/main" id="{B1FFD729-7D1C-1BDA-B035-BD0E01431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2" y="4863664"/>
            <a:ext cx="814200" cy="624499"/>
          </a:xfrm>
          <a:prstGeom prst="rect">
            <a:avLst/>
          </a:prstGeom>
        </p:spPr>
      </p:pic>
      <p:pic>
        <p:nvPicPr>
          <p:cNvPr id="7" name="Grafik 6" descr="Ein Bild, das monochrome Fotografie, Schwarzweiß, monochrom, Vogel enthält.&#10;&#10;Automatisch generierte Beschreibung">
            <a:extLst>
              <a:ext uri="{FF2B5EF4-FFF2-40B4-BE49-F238E27FC236}">
                <a16:creationId xmlns:a16="http://schemas.microsoft.com/office/drawing/2014/main" id="{4041F0F9-C630-FFB1-EE61-02F2608DB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" y="4079184"/>
            <a:ext cx="1098467" cy="7428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517DC0D-5745-8BE6-5368-3020A2FEB499}"/>
              </a:ext>
            </a:extLst>
          </p:cNvPr>
          <p:cNvSpPr txBox="1"/>
          <p:nvPr/>
        </p:nvSpPr>
        <p:spPr>
          <a:xfrm>
            <a:off x="2088559" y="5757798"/>
            <a:ext cx="705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FF0000"/>
                </a:solidFill>
              </a:rPr>
              <a:t>Ohne die Rechenleistung der heutigen Computer wäre die Entwicklung im Bereich der Künstlichen Intelligenz nicht möglich!</a:t>
            </a:r>
          </a:p>
        </p:txBody>
      </p:sp>
    </p:spTree>
    <p:extLst>
      <p:ext uri="{BB962C8B-B14F-4D97-AF65-F5344CB8AC3E}">
        <p14:creationId xmlns:p14="http://schemas.microsoft.com/office/powerpoint/2010/main" val="3515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9DB22-4041-E549-AA3C-FB040121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2" y="453871"/>
            <a:ext cx="9202782" cy="1143000"/>
          </a:xfrm>
        </p:spPr>
        <p:txBody>
          <a:bodyPr>
            <a:noAutofit/>
          </a:bodyPr>
          <a:lstStyle/>
          <a:p>
            <a:r>
              <a:rPr lang="de-DE" sz="3600" dirty="0" err="1"/>
              <a:t>Machine</a:t>
            </a:r>
            <a:r>
              <a:rPr lang="de-DE" sz="3600" dirty="0"/>
              <a:t> Learning und Neuronale Netze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91DBC0A-36DA-F646-A657-550C26AC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3" y="1682086"/>
            <a:ext cx="10914077" cy="5095232"/>
          </a:xfrm>
        </p:spPr>
        <p:txBody>
          <a:bodyPr>
            <a:normAutofit/>
          </a:bodyPr>
          <a:lstStyle/>
          <a:p>
            <a:r>
              <a:rPr lang="de-AT" b="1" dirty="0"/>
              <a:t>Maschinelles Lernen </a:t>
            </a:r>
            <a:r>
              <a:rPr lang="de-AT" dirty="0"/>
              <a:t>= Zweig der künstlichen Intelligenz (KI)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imitiert menschlichen Lernprozess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auf Basis von Daten und Algorithmen</a:t>
            </a:r>
          </a:p>
          <a:p>
            <a:r>
              <a:rPr lang="de-DE" dirty="0"/>
              <a:t>Im Bereich des </a:t>
            </a:r>
            <a:r>
              <a:rPr lang="de-DE" i="1" dirty="0" err="1"/>
              <a:t>Machine</a:t>
            </a:r>
            <a:r>
              <a:rPr lang="de-DE" i="1" dirty="0"/>
              <a:t> </a:t>
            </a:r>
            <a:r>
              <a:rPr lang="de-DE" i="1" dirty="0" err="1"/>
              <a:t>Learnings</a:t>
            </a:r>
            <a:r>
              <a:rPr lang="de-DE" dirty="0"/>
              <a:t> spielen vor allem </a:t>
            </a:r>
            <a:r>
              <a:rPr lang="de-DE" i="1" dirty="0"/>
              <a:t>Künstliche Neuronale Netze</a:t>
            </a:r>
            <a:r>
              <a:rPr lang="de-DE" dirty="0"/>
              <a:t> eine besondere Rolle. Deren </a:t>
            </a:r>
            <a:r>
              <a:rPr lang="de-DE" b="1" dirty="0"/>
              <a:t>Aufbau</a:t>
            </a:r>
            <a:r>
              <a:rPr lang="de-DE" dirty="0"/>
              <a:t> orientiert sich </a:t>
            </a:r>
            <a:r>
              <a:rPr lang="de-DE" b="1" dirty="0"/>
              <a:t>am menschlichen Gehirn</a:t>
            </a:r>
            <a:r>
              <a:rPr lang="de-DE" dirty="0"/>
              <a:t>.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7A6F21-E043-9704-5675-FD54BC98DC4E}"/>
              </a:ext>
            </a:extLst>
          </p:cNvPr>
          <p:cNvSpPr txBox="1"/>
          <p:nvPr/>
        </p:nvSpPr>
        <p:spPr>
          <a:xfrm>
            <a:off x="-9605" y="6672139"/>
            <a:ext cx="308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Q: </a:t>
            </a:r>
            <a:r>
              <a:rPr lang="de-AT" sz="800" dirty="0">
                <a:hlinkClick r:id="rId3"/>
              </a:rPr>
              <a:t>https://www.ibm.com/de-de/topics/machine-learning</a:t>
            </a:r>
            <a:r>
              <a:rPr lang="de-AT" sz="800" dirty="0"/>
              <a:t> </a:t>
            </a:r>
          </a:p>
          <a:p>
            <a:endParaRPr lang="de-AT" sz="800" dirty="0"/>
          </a:p>
        </p:txBody>
      </p:sp>
      <p:pic>
        <p:nvPicPr>
          <p:cNvPr id="14" name="Inhaltsplatzhalter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FE883129-34D8-39A5-7C6D-9D931ED9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1" y="4749019"/>
            <a:ext cx="3360415" cy="1744056"/>
          </a:xfrm>
          <a:prstGeom prst="rect">
            <a:avLst/>
          </a:prstGeom>
        </p:spPr>
      </p:pic>
      <p:pic>
        <p:nvPicPr>
          <p:cNvPr id="4" name="Grafik 3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1FC527D2-61CB-156D-F757-412793D7D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82" y="5536440"/>
            <a:ext cx="2896800" cy="122263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1611EA3-5379-1988-715F-64FF92C9CDDE}"/>
              </a:ext>
            </a:extLst>
          </p:cNvPr>
          <p:cNvCxnSpPr/>
          <p:nvPr/>
        </p:nvCxnSpPr>
        <p:spPr>
          <a:xfrm flipV="1">
            <a:off x="4408660" y="5034284"/>
            <a:ext cx="1924050" cy="161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0EBE918-B249-1C7E-88BD-A5ADCE850A75}"/>
              </a:ext>
            </a:extLst>
          </p:cNvPr>
          <p:cNvCxnSpPr>
            <a:cxnSpLocks/>
          </p:cNvCxnSpPr>
          <p:nvPr/>
        </p:nvCxnSpPr>
        <p:spPr>
          <a:xfrm>
            <a:off x="4408660" y="6096488"/>
            <a:ext cx="1924050" cy="102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15564192-725F-F7BE-EEFC-1A6BAD703B9E}"/>
              </a:ext>
            </a:extLst>
          </p:cNvPr>
          <p:cNvSpPr txBox="1"/>
          <p:nvPr/>
        </p:nvSpPr>
        <p:spPr>
          <a:xfrm>
            <a:off x="6485844" y="480286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Vorteil: Leistungsfähigkeit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AC1F5E-F206-C120-987F-7CDD7F46F5F6}"/>
              </a:ext>
            </a:extLst>
          </p:cNvPr>
          <p:cNvSpPr txBox="1"/>
          <p:nvPr/>
        </p:nvSpPr>
        <p:spPr>
          <a:xfrm>
            <a:off x="6485844" y="6014356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Nachteil: Intransparenz</a:t>
            </a:r>
          </a:p>
        </p:txBody>
      </p:sp>
    </p:spTree>
    <p:extLst>
      <p:ext uri="{BB962C8B-B14F-4D97-AF65-F5344CB8AC3E}">
        <p14:creationId xmlns:p14="http://schemas.microsoft.com/office/powerpoint/2010/main" val="2754975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E8233-2D93-749C-5844-9983D273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Einige wichtige Einsatzgebiete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4DEF85-6D45-0E96-E84C-8303AFC4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08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Erstellung von Prognosen (Wetter, Energieverbrauch,</a:t>
            </a:r>
            <a:br>
              <a:rPr lang="de-DE" dirty="0"/>
            </a:br>
            <a:r>
              <a:rPr lang="de-DE" dirty="0"/>
              <a:t>Bevölkerungswachstum, Börsenkurse,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Kategorisierung von Daten (Bild- und Textklassifikation)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Analyse von Audio- und allgemein Sensordaten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Erzeugen von neuen Daten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dirty="0"/>
              <a:t>Übersetzungen,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dirty="0"/>
              <a:t>Texterzeugung (z.B. </a:t>
            </a:r>
            <a:r>
              <a:rPr lang="de-AT" dirty="0" err="1"/>
              <a:t>ChatGPT</a:t>
            </a:r>
            <a:r>
              <a:rPr lang="de-AT" dirty="0"/>
              <a:t>),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dirty="0"/>
              <a:t>Bilderzeugung (</a:t>
            </a:r>
            <a:r>
              <a:rPr lang="de-AT" dirty="0" err="1"/>
              <a:t>Midjourney</a:t>
            </a:r>
            <a:r>
              <a:rPr lang="de-AT" dirty="0"/>
              <a:t>, </a:t>
            </a:r>
            <a:r>
              <a:rPr lang="de-AT" dirty="0" err="1"/>
              <a:t>Stable</a:t>
            </a:r>
            <a:r>
              <a:rPr lang="de-AT" dirty="0"/>
              <a:t> Diffusion, …)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281669-5807-7D57-8354-4ACC44561F1C}"/>
              </a:ext>
            </a:extLst>
          </p:cNvPr>
          <p:cNvSpPr txBox="1"/>
          <p:nvPr/>
        </p:nvSpPr>
        <p:spPr>
          <a:xfrm>
            <a:off x="0" y="6643030"/>
            <a:ext cx="92895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siehe </a:t>
            </a:r>
            <a:r>
              <a:rPr lang="de-DE" sz="800" dirty="0">
                <a:hlinkClick r:id="rId2"/>
              </a:rPr>
              <a:t>https://www.boredpanda.com/computer-deep-learning-algorithm-painting-masters/</a:t>
            </a:r>
            <a:r>
              <a:rPr lang="de-DE" sz="800" dirty="0"/>
              <a:t>, </a:t>
            </a:r>
            <a:r>
              <a:rPr lang="de-DE" sz="800" dirty="0">
                <a:hlinkClick r:id="rId3"/>
              </a:rPr>
              <a:t>https://arxiv.org/abs/1508.06576</a:t>
            </a:r>
            <a:r>
              <a:rPr lang="de-DE" sz="800" dirty="0"/>
              <a:t> und </a:t>
            </a:r>
            <a:r>
              <a:rPr lang="de-DE" sz="800" dirty="0">
                <a:hlinkClick r:id="rId4"/>
              </a:rPr>
              <a:t>https://www.tensorflow.org/tutorials/generative/style_transfer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238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42293-1DFE-63C0-09F9-17DDD506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Anwendungsbeispiele</a:t>
            </a:r>
            <a:endParaRPr lang="de-AT" dirty="0"/>
          </a:p>
        </p:txBody>
      </p:sp>
      <p:pic>
        <p:nvPicPr>
          <p:cNvPr id="5" name="Inhaltsplatzhalter 4" descr="Ein Bild, das Kreis, Clipart, Kopfhörer, Grafiken enthält.&#10;&#10;Automatisch generierte Beschreibung">
            <a:extLst>
              <a:ext uri="{FF2B5EF4-FFF2-40B4-BE49-F238E27FC236}">
                <a16:creationId xmlns:a16="http://schemas.microsoft.com/office/drawing/2014/main" id="{5E1AE715-86D5-E66D-39B5-3C7A475D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4" y="2148712"/>
            <a:ext cx="2604122" cy="1650464"/>
          </a:xfrm>
        </p:spPr>
      </p:pic>
      <p:pic>
        <p:nvPicPr>
          <p:cNvPr id="7" name="Grafik 6" descr="Ein Bild, das Text, Säugetier, Screenshot enthält.&#10;&#10;Automatisch generierte Beschreibung">
            <a:extLst>
              <a:ext uri="{FF2B5EF4-FFF2-40B4-BE49-F238E27FC236}">
                <a16:creationId xmlns:a16="http://schemas.microsoft.com/office/drawing/2014/main" id="{0975762B-054C-EA21-870D-0D6DA0493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19" y="4566774"/>
            <a:ext cx="8586982" cy="2321729"/>
          </a:xfrm>
          <a:prstGeom prst="rect">
            <a:avLst/>
          </a:prstGeom>
        </p:spPr>
      </p:pic>
      <p:pic>
        <p:nvPicPr>
          <p:cNvPr id="9" name="Grafik 8" descr="Ein Bild, das Clipart, Grafiken, Kreis, Logo enthält.&#10;&#10;Automatisch generierte Beschreibung">
            <a:extLst>
              <a:ext uri="{FF2B5EF4-FFF2-40B4-BE49-F238E27FC236}">
                <a16:creationId xmlns:a16="http://schemas.microsoft.com/office/drawing/2014/main" id="{98B28FD9-0F16-D38F-915A-DC2B63060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10" y="2041768"/>
            <a:ext cx="3048000" cy="2033016"/>
          </a:xfrm>
          <a:prstGeom prst="rect">
            <a:avLst/>
          </a:prstGeom>
        </p:spPr>
      </p:pic>
      <p:pic>
        <p:nvPicPr>
          <p:cNvPr id="13" name="Grafik 1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393637D4-E488-4B01-1163-67EBBCED4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63" y="1690688"/>
            <a:ext cx="4010025" cy="214516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3E47BAF-322A-F813-D4BF-2A1EFD068D6D}"/>
              </a:ext>
            </a:extLst>
          </p:cNvPr>
          <p:cNvSpPr txBox="1"/>
          <p:nvPr/>
        </p:nvSpPr>
        <p:spPr>
          <a:xfrm>
            <a:off x="303238" y="1677757"/>
            <a:ext cx="34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Chatbot zur Kundenberatung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B13768E-377D-B5E7-95F9-34AB49902E44}"/>
              </a:ext>
            </a:extLst>
          </p:cNvPr>
          <p:cNvSpPr txBox="1"/>
          <p:nvPr/>
        </p:nvSpPr>
        <p:spPr>
          <a:xfrm>
            <a:off x="4019218" y="1672436"/>
            <a:ext cx="34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Analyse von Kundenfeedback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AA2C666-E2F5-5FE8-2519-D2133E597A48}"/>
              </a:ext>
            </a:extLst>
          </p:cNvPr>
          <p:cNvSpPr txBox="1"/>
          <p:nvPr/>
        </p:nvSpPr>
        <p:spPr>
          <a:xfrm>
            <a:off x="7461202" y="1202665"/>
            <a:ext cx="430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Vorhersage eines Maschinenausfalls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F29754D-A739-C9A6-8770-3B49F0B28545}"/>
              </a:ext>
            </a:extLst>
          </p:cNvPr>
          <p:cNvSpPr txBox="1"/>
          <p:nvPr/>
        </p:nvSpPr>
        <p:spPr>
          <a:xfrm>
            <a:off x="3546930" y="4136113"/>
            <a:ext cx="509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Recommender</a:t>
            </a:r>
            <a:r>
              <a:rPr lang="de-AT" b="1" dirty="0"/>
              <a:t> Systems (Kaufempfehlungen)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DE3E56F-AC7E-95E3-FE18-E20077FA3FCA}"/>
              </a:ext>
            </a:extLst>
          </p:cNvPr>
          <p:cNvSpPr/>
          <p:nvPr/>
        </p:nvSpPr>
        <p:spPr>
          <a:xfrm>
            <a:off x="1446719" y="4562474"/>
            <a:ext cx="4315906" cy="279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283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Custom 1">
      <a:majorFont>
        <a:latin typeface="Ubuntu Light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6409D8C57C9149AA72C80A2FAB9ADA" ma:contentTypeVersion="5" ma:contentTypeDescription="Ein neues Dokument erstellen." ma:contentTypeScope="" ma:versionID="24db19fafbdfa0b4325e6e91d05a1316">
  <xsd:schema xmlns:xsd="http://www.w3.org/2001/XMLSchema" xmlns:xs="http://www.w3.org/2001/XMLSchema" xmlns:p="http://schemas.microsoft.com/office/2006/metadata/properties" xmlns:ns3="60477826-49cd-48e8-ad3a-cee73ce6269e" xmlns:ns4="65b05a3b-d022-4dce-b481-c47b32abbe1e" targetNamespace="http://schemas.microsoft.com/office/2006/metadata/properties" ma:root="true" ma:fieldsID="567859b3a738823a76700441967a684e" ns3:_="" ns4:_="">
    <xsd:import namespace="60477826-49cd-48e8-ad3a-cee73ce6269e"/>
    <xsd:import namespace="65b05a3b-d022-4dce-b481-c47b32abbe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77826-49cd-48e8-ad3a-cee73ce626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05a3b-d022-4dce-b481-c47b32abbe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ADF5D-2773-4987-9F44-288B62ED961E}">
  <ds:schemaRefs>
    <ds:schemaRef ds:uri="http://schemas.microsoft.com/office/2006/documentManagement/types"/>
    <ds:schemaRef ds:uri="http://purl.org/dc/terms/"/>
    <ds:schemaRef ds:uri="60477826-49cd-48e8-ad3a-cee73ce6269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65b05a3b-d022-4dce-b481-c47b32abbe1e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EFA497D-B778-48C0-BECF-0A72595F1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77826-49cd-48e8-ad3a-cee73ce6269e"/>
    <ds:schemaRef ds:uri="65b05a3b-d022-4dce-b481-c47b32abbe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9031CB-FB78-49E6-9D68-9601B1B6F4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Breitbild</PresentationFormat>
  <Paragraphs>176</Paragraphs>
  <Slides>25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Consolas</vt:lpstr>
      <vt:lpstr>Roboto Slab</vt:lpstr>
      <vt:lpstr>Segoe UI Light</vt:lpstr>
      <vt:lpstr>Symbol</vt:lpstr>
      <vt:lpstr>Ubuntu</vt:lpstr>
      <vt:lpstr>Office Theme</vt:lpstr>
      <vt:lpstr>Wie funktioniert Künstliche Intelligenz? Ein Blick hinter die Kulissen</vt:lpstr>
      <vt:lpstr>Agenda</vt:lpstr>
      <vt:lpstr>Vorstellung</vt:lpstr>
      <vt:lpstr>Was ist Künstliche Intelligenz?</vt:lpstr>
      <vt:lpstr>Künstliche Intelligenz</vt:lpstr>
      <vt:lpstr>Geschichte / Gebiete der KI</vt:lpstr>
      <vt:lpstr>Machine Learning und Neuronale Netze</vt:lpstr>
      <vt:lpstr>Einige wichtige Einsatzgebiete</vt:lpstr>
      <vt:lpstr>Anwendungsbeispiele</vt:lpstr>
      <vt:lpstr>Mustererkennung – Tumor</vt:lpstr>
      <vt:lpstr>Sprachmodelle</vt:lpstr>
      <vt:lpstr>Machine Learning – Anwendungsbeispiele</vt:lpstr>
      <vt:lpstr>Welche Berufsfelder gibt es im Bereich von Künstlicher Intelligenz?</vt:lpstr>
      <vt:lpstr>Data Science (= Datenwissenschaften)</vt:lpstr>
      <vt:lpstr>Berufsbilder</vt:lpstr>
      <vt:lpstr>Relevante Fachgebiete</vt:lpstr>
      <vt:lpstr>Praktische Anwendung von Künstlicher Intelligenz</vt:lpstr>
      <vt:lpstr>Stationen</vt:lpstr>
      <vt:lpstr>Beispiel – Entscheidungsbaum</vt:lpstr>
      <vt:lpstr>Herausforderungen im Bereich der Künstlichen Intelligenz</vt:lpstr>
      <vt:lpstr>Zusammenhang ≠ Ursache</vt:lpstr>
      <vt:lpstr>Ethische Perspektive</vt:lpstr>
      <vt:lpstr>Unsicherheiten bei Prognosen</vt:lpstr>
      <vt:lpstr>Datenmanipulation</vt:lpstr>
      <vt:lpstr>Danke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Modus DQD</dc:title>
  <dc:creator>Lenger Kerstin;Stickler Debora</dc:creator>
  <cp:lastModifiedBy>Martina Eckerstorfer</cp:lastModifiedBy>
  <cp:revision>446</cp:revision>
  <dcterms:created xsi:type="dcterms:W3CDTF">2019-06-13T14:11:12Z</dcterms:created>
  <dcterms:modified xsi:type="dcterms:W3CDTF">2024-04-15T10:54:50Z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0x010100396409D8C57C9149AA72C80A2FAB9ADA</vt:lpwstr>
  </property>
</Properties>
</file>