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48" r:id="rId2"/>
  </p:sldMasterIdLst>
  <p:notesMasterIdLst>
    <p:notesMasterId r:id="rId8"/>
  </p:notesMasterIdLst>
  <p:handoutMasterIdLst>
    <p:handoutMasterId r:id="rId9"/>
  </p:handoutMasterIdLst>
  <p:sldIdLst>
    <p:sldId id="287" r:id="rId3"/>
    <p:sldId id="257" r:id="rId4"/>
    <p:sldId id="334" r:id="rId5"/>
    <p:sldId id="328" r:id="rId6"/>
    <p:sldId id="33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0D3"/>
    <a:srgbClr val="EF5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309" autoAdjust="0"/>
  </p:normalViewPr>
  <p:slideViewPr>
    <p:cSldViewPr snapToGrid="0">
      <p:cViewPr varScale="1">
        <p:scale>
          <a:sx n="69" d="100"/>
          <a:sy n="69" d="100"/>
        </p:scale>
        <p:origin x="1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190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882D4-201D-46A1-A15C-75A1AEF8850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7B7BD6A-4CC3-487A-94C0-3B05ABEA54D7}">
      <dgm:prSet phldrT="[Text]" custT="1"/>
      <dgm:spPr>
        <a:solidFill>
          <a:srgbClr val="92D050"/>
        </a:solidFill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de-DE" sz="1600" b="1">
              <a:solidFill>
                <a:schemeClr val="tx1"/>
              </a:solidFill>
            </a:rPr>
            <a:t>Erstgespräch</a:t>
          </a:r>
        </a:p>
        <a:p>
          <a:pPr algn="ctr">
            <a:lnSpc>
              <a:spcPct val="150000"/>
            </a:lnSpc>
            <a:spcAft>
              <a:spcPts val="0"/>
            </a:spcAft>
          </a:pPr>
          <a:r>
            <a:rPr lang="de-DE" sz="1600" b="1">
              <a:solidFill>
                <a:schemeClr val="tx1"/>
              </a:solidFill>
            </a:rPr>
            <a:t>&amp; Kriterien</a:t>
          </a:r>
          <a:endParaRPr lang="de-AT" sz="1600" b="1" dirty="0">
            <a:solidFill>
              <a:schemeClr val="tx1"/>
            </a:solidFill>
          </a:endParaRPr>
        </a:p>
      </dgm:t>
    </dgm:pt>
    <dgm:pt modelId="{5F8C4408-12DB-44FD-BF61-CE671CE4D5C0}" type="parTrans" cxnId="{8DA8C2A0-75E6-44FF-B227-FAD70C27CA1E}">
      <dgm:prSet/>
      <dgm:spPr/>
      <dgm:t>
        <a:bodyPr/>
        <a:lstStyle/>
        <a:p>
          <a:pPr algn="ctr"/>
          <a:endParaRPr lang="de-AT" sz="2000" b="1">
            <a:solidFill>
              <a:schemeClr val="tx1"/>
            </a:solidFill>
          </a:endParaRPr>
        </a:p>
      </dgm:t>
    </dgm:pt>
    <dgm:pt modelId="{C6CA3294-0DD7-46A4-9D04-CDB49C4CF450}" type="sibTrans" cxnId="{8DA8C2A0-75E6-44FF-B227-FAD70C27CA1E}">
      <dgm:prSet/>
      <dgm:spPr/>
      <dgm:t>
        <a:bodyPr/>
        <a:lstStyle/>
        <a:p>
          <a:pPr algn="ctr"/>
          <a:endParaRPr lang="de-AT" sz="2000" b="1">
            <a:solidFill>
              <a:schemeClr val="tx1"/>
            </a:solidFill>
          </a:endParaRPr>
        </a:p>
      </dgm:t>
    </dgm:pt>
    <dgm:pt modelId="{89793E51-14B4-4EB0-BC54-3F8D2C83A542}">
      <dgm:prSet phldrT="[Text]" custT="1"/>
      <dgm:spPr>
        <a:solidFill>
          <a:srgbClr val="92D050"/>
        </a:solidFill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de-DE" sz="1600" b="1">
              <a:solidFill>
                <a:schemeClr val="tx1"/>
              </a:solidFill>
            </a:rPr>
            <a:t>Feedback &amp;</a:t>
          </a:r>
        </a:p>
        <a:p>
          <a:pPr algn="ctr">
            <a:lnSpc>
              <a:spcPct val="150000"/>
            </a:lnSpc>
            <a:spcAft>
              <a:spcPts val="0"/>
            </a:spcAft>
          </a:pPr>
          <a:r>
            <a:rPr lang="de-DE" sz="1600" b="1">
              <a:solidFill>
                <a:schemeClr val="tx1"/>
              </a:solidFill>
            </a:rPr>
            <a:t>Maßnahmen</a:t>
          </a:r>
          <a:endParaRPr lang="de-AT" sz="1600" b="1" dirty="0">
            <a:solidFill>
              <a:schemeClr val="tx1"/>
            </a:solidFill>
          </a:endParaRPr>
        </a:p>
      </dgm:t>
    </dgm:pt>
    <dgm:pt modelId="{51BAACB0-E052-4C9F-A992-F97057D01AD6}" type="parTrans" cxnId="{83698B2D-854B-4723-85E0-D0FC300C7EA9}">
      <dgm:prSet/>
      <dgm:spPr/>
      <dgm:t>
        <a:bodyPr/>
        <a:lstStyle/>
        <a:p>
          <a:pPr algn="ctr"/>
          <a:endParaRPr lang="de-AT" sz="2000" b="1">
            <a:solidFill>
              <a:schemeClr val="tx1"/>
            </a:solidFill>
          </a:endParaRPr>
        </a:p>
      </dgm:t>
    </dgm:pt>
    <dgm:pt modelId="{9025DE30-0325-4B5A-A995-7AFAD8C27487}" type="sibTrans" cxnId="{83698B2D-854B-4723-85E0-D0FC300C7EA9}">
      <dgm:prSet/>
      <dgm:spPr/>
      <dgm:t>
        <a:bodyPr/>
        <a:lstStyle/>
        <a:p>
          <a:pPr algn="ctr"/>
          <a:endParaRPr lang="de-AT" sz="2000" b="1">
            <a:solidFill>
              <a:schemeClr val="tx1"/>
            </a:solidFill>
          </a:endParaRPr>
        </a:p>
      </dgm:t>
    </dgm:pt>
    <dgm:pt modelId="{CCF376EB-CCB4-439E-82B4-9B5F393A31C4}">
      <dgm:prSet phldrT="[Text]" custT="1"/>
      <dgm:spPr>
        <a:solidFill>
          <a:srgbClr val="92D050"/>
        </a:solidFill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de-DE" sz="1600" b="1">
              <a:solidFill>
                <a:schemeClr val="tx1"/>
              </a:solidFill>
            </a:rPr>
            <a:t>Berater &amp; Direktvergabe</a:t>
          </a:r>
          <a:endParaRPr lang="de-AT" sz="1600" b="1" dirty="0">
            <a:solidFill>
              <a:schemeClr val="tx1"/>
            </a:solidFill>
          </a:endParaRPr>
        </a:p>
      </dgm:t>
    </dgm:pt>
    <dgm:pt modelId="{72745A07-6D2E-4CCA-94BD-48AD60DD5AD9}" type="parTrans" cxnId="{8D07F209-9D57-4205-89EE-509BA8241232}">
      <dgm:prSet/>
      <dgm:spPr/>
      <dgm:t>
        <a:bodyPr/>
        <a:lstStyle/>
        <a:p>
          <a:pPr algn="ctr"/>
          <a:endParaRPr lang="de-AT" sz="2000" b="1">
            <a:solidFill>
              <a:schemeClr val="tx1"/>
            </a:solidFill>
          </a:endParaRPr>
        </a:p>
      </dgm:t>
    </dgm:pt>
    <dgm:pt modelId="{B4D0AA1E-58DA-4FB1-BA50-AE19C78D015E}" type="sibTrans" cxnId="{8D07F209-9D57-4205-89EE-509BA8241232}">
      <dgm:prSet/>
      <dgm:spPr/>
      <dgm:t>
        <a:bodyPr/>
        <a:lstStyle/>
        <a:p>
          <a:pPr algn="ctr"/>
          <a:endParaRPr lang="de-AT" sz="2000" b="1">
            <a:solidFill>
              <a:schemeClr val="tx1"/>
            </a:solidFill>
          </a:endParaRPr>
        </a:p>
      </dgm:t>
    </dgm:pt>
    <dgm:pt modelId="{7D4B48B6-BFE4-481B-8C7D-E23DA7F7C75E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de-DE" sz="1600" b="1" u="none" dirty="0">
              <a:solidFill>
                <a:schemeClr val="tx1"/>
              </a:solidFill>
            </a:rPr>
            <a:t>Projektstart</a:t>
          </a:r>
          <a:endParaRPr lang="de-AT" sz="1600" b="1" u="none" dirty="0">
            <a:solidFill>
              <a:schemeClr val="tx1"/>
            </a:solidFill>
          </a:endParaRPr>
        </a:p>
      </dgm:t>
    </dgm:pt>
    <dgm:pt modelId="{35A3C5D8-59C3-493C-8CA0-2E9EC027EFCD}" type="parTrans" cxnId="{B605D7AD-1508-4A0C-ACE2-893400828FDB}">
      <dgm:prSet/>
      <dgm:spPr/>
      <dgm:t>
        <a:bodyPr/>
        <a:lstStyle/>
        <a:p>
          <a:pPr algn="ctr"/>
          <a:endParaRPr lang="de-AT" sz="2000" b="1">
            <a:solidFill>
              <a:schemeClr val="tx1"/>
            </a:solidFill>
          </a:endParaRPr>
        </a:p>
      </dgm:t>
    </dgm:pt>
    <dgm:pt modelId="{04AD2E96-89D1-4F03-9DF7-D5287587CB8F}" type="sibTrans" cxnId="{B605D7AD-1508-4A0C-ACE2-893400828FDB}">
      <dgm:prSet/>
      <dgm:spPr/>
      <dgm:t>
        <a:bodyPr/>
        <a:lstStyle/>
        <a:p>
          <a:pPr algn="ctr"/>
          <a:endParaRPr lang="de-AT" sz="2000" b="1">
            <a:solidFill>
              <a:schemeClr val="tx1"/>
            </a:solidFill>
          </a:endParaRPr>
        </a:p>
      </dgm:t>
    </dgm:pt>
    <dgm:pt modelId="{26D44A0B-0420-4987-96F2-E6C9BCC4548B}">
      <dgm:prSet phldrT="[Text]" custT="1"/>
      <dgm:spPr>
        <a:solidFill>
          <a:srgbClr val="92D050"/>
        </a:solidFill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de-DE" sz="1600" b="1">
              <a:solidFill>
                <a:schemeClr val="tx1"/>
              </a:solidFill>
            </a:rPr>
            <a:t>Projekt-abschluss</a:t>
          </a:r>
          <a:endParaRPr lang="de-AT" sz="1600" b="1" dirty="0">
            <a:solidFill>
              <a:schemeClr val="tx1"/>
            </a:solidFill>
          </a:endParaRPr>
        </a:p>
      </dgm:t>
    </dgm:pt>
    <dgm:pt modelId="{567702F8-DEA7-496C-A355-0F57453FF770}" type="parTrans" cxnId="{B868F307-4747-49F6-9D86-67EFEE846F74}">
      <dgm:prSet/>
      <dgm:spPr/>
      <dgm:t>
        <a:bodyPr/>
        <a:lstStyle/>
        <a:p>
          <a:pPr algn="ctr"/>
          <a:endParaRPr lang="de-AT" sz="2000" b="1">
            <a:solidFill>
              <a:schemeClr val="tx1"/>
            </a:solidFill>
          </a:endParaRPr>
        </a:p>
      </dgm:t>
    </dgm:pt>
    <dgm:pt modelId="{7FCA0E05-1351-4428-A7EC-30E0D7E63050}" type="sibTrans" cxnId="{B868F307-4747-49F6-9D86-67EFEE846F74}">
      <dgm:prSet/>
      <dgm:spPr/>
      <dgm:t>
        <a:bodyPr/>
        <a:lstStyle/>
        <a:p>
          <a:pPr algn="ctr"/>
          <a:endParaRPr lang="de-AT" sz="2000" b="1">
            <a:solidFill>
              <a:schemeClr val="tx1"/>
            </a:solidFill>
          </a:endParaRPr>
        </a:p>
      </dgm:t>
    </dgm:pt>
    <dgm:pt modelId="{C6BBBF20-82AF-4BAB-9546-5EBB4C804346}">
      <dgm:prSet phldrT="[Text]" custT="1"/>
      <dgm:spPr>
        <a:solidFill>
          <a:srgbClr val="92D050"/>
        </a:solidFill>
      </dgm:spPr>
      <dgm:t>
        <a:bodyPr/>
        <a:lstStyle/>
        <a:p>
          <a:pPr marL="0"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prstClr val="black"/>
              </a:solidFill>
              <a:latin typeface="Avenir Next LT Pro Light"/>
              <a:ea typeface="+mn-ea"/>
              <a:cs typeface="+mn-cs"/>
            </a:rPr>
            <a:t>Ist-Stand </a:t>
          </a:r>
          <a:br>
            <a:rPr lang="de-DE" sz="1600" b="1" kern="1200">
              <a:solidFill>
                <a:prstClr val="black"/>
              </a:solidFill>
              <a:latin typeface="Avenir Next LT Pro Light"/>
              <a:ea typeface="+mn-ea"/>
              <a:cs typeface="+mn-cs"/>
            </a:rPr>
          </a:br>
          <a:r>
            <a:rPr lang="de-DE" sz="1600" b="1" kern="1200">
              <a:solidFill>
                <a:prstClr val="black"/>
              </a:solidFill>
              <a:latin typeface="Avenir Next LT Pro Light"/>
              <a:ea typeface="+mn-ea"/>
              <a:cs typeface="+mn-cs"/>
            </a:rPr>
            <a:t>&amp; Analyse</a:t>
          </a:r>
          <a:endParaRPr lang="de-AT" sz="1600" b="1" kern="1200" dirty="0">
            <a:solidFill>
              <a:prstClr val="black"/>
            </a:solidFill>
            <a:latin typeface="Avenir Next LT Pro Light"/>
            <a:ea typeface="+mn-ea"/>
            <a:cs typeface="+mn-cs"/>
          </a:endParaRPr>
        </a:p>
      </dgm:t>
    </dgm:pt>
    <dgm:pt modelId="{D81D80B0-E929-4557-A312-5F8956FECF6F}" type="parTrans" cxnId="{D7619955-2072-45FC-B0F0-FED779EB700D}">
      <dgm:prSet/>
      <dgm:spPr/>
      <dgm:t>
        <a:bodyPr/>
        <a:lstStyle/>
        <a:p>
          <a:pPr algn="ctr"/>
          <a:endParaRPr lang="de-AT" sz="2000" b="1">
            <a:solidFill>
              <a:schemeClr val="tx1"/>
            </a:solidFill>
          </a:endParaRPr>
        </a:p>
      </dgm:t>
    </dgm:pt>
    <dgm:pt modelId="{80ED25BC-F753-4AD1-BBA7-DB85EF9E6BE4}" type="sibTrans" cxnId="{D7619955-2072-45FC-B0F0-FED779EB700D}">
      <dgm:prSet/>
      <dgm:spPr/>
      <dgm:t>
        <a:bodyPr/>
        <a:lstStyle/>
        <a:p>
          <a:pPr algn="ctr"/>
          <a:endParaRPr lang="de-AT" sz="2000" b="1">
            <a:solidFill>
              <a:schemeClr val="tx1"/>
            </a:solidFill>
          </a:endParaRPr>
        </a:p>
      </dgm:t>
    </dgm:pt>
    <dgm:pt modelId="{6221FFB6-E3A6-4E71-BFB0-16A7018C9EFB}" type="pres">
      <dgm:prSet presAssocID="{CA5882D4-201D-46A1-A15C-75A1AEF88502}" presName="CompostProcess" presStyleCnt="0">
        <dgm:presLayoutVars>
          <dgm:dir/>
          <dgm:resizeHandles val="exact"/>
        </dgm:presLayoutVars>
      </dgm:prSet>
      <dgm:spPr/>
    </dgm:pt>
    <dgm:pt modelId="{E48E5381-CD7A-4D79-829F-71FE1A42A122}" type="pres">
      <dgm:prSet presAssocID="{CA5882D4-201D-46A1-A15C-75A1AEF88502}" presName="arrow" presStyleLbl="bgShp" presStyleIdx="0" presStyleCnt="1"/>
      <dgm:spPr/>
    </dgm:pt>
    <dgm:pt modelId="{CA738C45-3615-4719-8818-4110BDE16F78}" type="pres">
      <dgm:prSet presAssocID="{CA5882D4-201D-46A1-A15C-75A1AEF88502}" presName="linearProcess" presStyleCnt="0"/>
      <dgm:spPr/>
    </dgm:pt>
    <dgm:pt modelId="{14DC5981-F143-4F9A-B507-B3A2DD7F3FD4}" type="pres">
      <dgm:prSet presAssocID="{07B7BD6A-4CC3-487A-94C0-3B05ABEA54D7}" presName="textNode" presStyleLbl="node1" presStyleIdx="0" presStyleCnt="6">
        <dgm:presLayoutVars>
          <dgm:bulletEnabled val="1"/>
        </dgm:presLayoutVars>
      </dgm:prSet>
      <dgm:spPr/>
    </dgm:pt>
    <dgm:pt modelId="{4B712970-8ECC-4470-95AF-A2FED3C1C09E}" type="pres">
      <dgm:prSet presAssocID="{C6CA3294-0DD7-46A4-9D04-CDB49C4CF450}" presName="sibTrans" presStyleCnt="0"/>
      <dgm:spPr/>
    </dgm:pt>
    <dgm:pt modelId="{7E9061D1-7E9F-45A9-BD82-AFE92FE2AB13}" type="pres">
      <dgm:prSet presAssocID="{C6BBBF20-82AF-4BAB-9546-5EBB4C804346}" presName="textNode" presStyleLbl="node1" presStyleIdx="1" presStyleCnt="6">
        <dgm:presLayoutVars>
          <dgm:bulletEnabled val="1"/>
        </dgm:presLayoutVars>
      </dgm:prSet>
      <dgm:spPr/>
    </dgm:pt>
    <dgm:pt modelId="{89EB6EA9-A1F3-4380-8FF3-8D6DCAC70486}" type="pres">
      <dgm:prSet presAssocID="{80ED25BC-F753-4AD1-BBA7-DB85EF9E6BE4}" presName="sibTrans" presStyleCnt="0"/>
      <dgm:spPr/>
    </dgm:pt>
    <dgm:pt modelId="{E090BCA8-F3F2-498D-AE3B-04DB6231F798}" type="pres">
      <dgm:prSet presAssocID="{89793E51-14B4-4EB0-BC54-3F8D2C83A542}" presName="textNode" presStyleLbl="node1" presStyleIdx="2" presStyleCnt="6">
        <dgm:presLayoutVars>
          <dgm:bulletEnabled val="1"/>
        </dgm:presLayoutVars>
      </dgm:prSet>
      <dgm:spPr/>
    </dgm:pt>
    <dgm:pt modelId="{FE9A1FEE-BE9A-4AAF-B12E-CF2353D2F8E8}" type="pres">
      <dgm:prSet presAssocID="{9025DE30-0325-4B5A-A995-7AFAD8C27487}" presName="sibTrans" presStyleCnt="0"/>
      <dgm:spPr/>
    </dgm:pt>
    <dgm:pt modelId="{778AB8B2-9447-4429-8095-9B478D4D53A3}" type="pres">
      <dgm:prSet presAssocID="{CCF376EB-CCB4-439E-82B4-9B5F393A31C4}" presName="textNode" presStyleLbl="node1" presStyleIdx="3" presStyleCnt="6" custScaleX="109684">
        <dgm:presLayoutVars>
          <dgm:bulletEnabled val="1"/>
        </dgm:presLayoutVars>
      </dgm:prSet>
      <dgm:spPr/>
    </dgm:pt>
    <dgm:pt modelId="{856ADECD-2218-4DBC-917F-F07AE1CD66D6}" type="pres">
      <dgm:prSet presAssocID="{B4D0AA1E-58DA-4FB1-BA50-AE19C78D015E}" presName="sibTrans" presStyleCnt="0"/>
      <dgm:spPr/>
    </dgm:pt>
    <dgm:pt modelId="{976AF34E-84FE-4D89-B6BA-828EF41F2262}" type="pres">
      <dgm:prSet presAssocID="{7D4B48B6-BFE4-481B-8C7D-E23DA7F7C75E}" presName="textNode" presStyleLbl="node1" presStyleIdx="4" presStyleCnt="6">
        <dgm:presLayoutVars>
          <dgm:bulletEnabled val="1"/>
        </dgm:presLayoutVars>
      </dgm:prSet>
      <dgm:spPr/>
    </dgm:pt>
    <dgm:pt modelId="{F923B3E4-04A5-41C6-8BD1-9D6177BF9EB5}" type="pres">
      <dgm:prSet presAssocID="{04AD2E96-89D1-4F03-9DF7-D5287587CB8F}" presName="sibTrans" presStyleCnt="0"/>
      <dgm:spPr/>
    </dgm:pt>
    <dgm:pt modelId="{9FA6353F-23F3-4551-87BA-E56100B97BA4}" type="pres">
      <dgm:prSet presAssocID="{26D44A0B-0420-4987-96F2-E6C9BCC4548B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868F307-4747-49F6-9D86-67EFEE846F74}" srcId="{CA5882D4-201D-46A1-A15C-75A1AEF88502}" destId="{26D44A0B-0420-4987-96F2-E6C9BCC4548B}" srcOrd="5" destOrd="0" parTransId="{567702F8-DEA7-496C-A355-0F57453FF770}" sibTransId="{7FCA0E05-1351-4428-A7EC-30E0D7E63050}"/>
    <dgm:cxn modelId="{8D07F209-9D57-4205-89EE-509BA8241232}" srcId="{CA5882D4-201D-46A1-A15C-75A1AEF88502}" destId="{CCF376EB-CCB4-439E-82B4-9B5F393A31C4}" srcOrd="3" destOrd="0" parTransId="{72745A07-6D2E-4CCA-94BD-48AD60DD5AD9}" sibTransId="{B4D0AA1E-58DA-4FB1-BA50-AE19C78D015E}"/>
    <dgm:cxn modelId="{8227B218-AEFC-4AB7-BE84-A06FF9F31F53}" type="presOf" srcId="{7D4B48B6-BFE4-481B-8C7D-E23DA7F7C75E}" destId="{976AF34E-84FE-4D89-B6BA-828EF41F2262}" srcOrd="0" destOrd="0" presId="urn:microsoft.com/office/officeart/2005/8/layout/hProcess9"/>
    <dgm:cxn modelId="{4C44D018-1973-4C68-8FB8-717A06F46AEF}" type="presOf" srcId="{CA5882D4-201D-46A1-A15C-75A1AEF88502}" destId="{6221FFB6-E3A6-4E71-BFB0-16A7018C9EFB}" srcOrd="0" destOrd="0" presId="urn:microsoft.com/office/officeart/2005/8/layout/hProcess9"/>
    <dgm:cxn modelId="{83698B2D-854B-4723-85E0-D0FC300C7EA9}" srcId="{CA5882D4-201D-46A1-A15C-75A1AEF88502}" destId="{89793E51-14B4-4EB0-BC54-3F8D2C83A542}" srcOrd="2" destOrd="0" parTransId="{51BAACB0-E052-4C9F-A992-F97057D01AD6}" sibTransId="{9025DE30-0325-4B5A-A995-7AFAD8C27487}"/>
    <dgm:cxn modelId="{C7342365-781A-4938-9A2E-3C083BAA9EA9}" type="presOf" srcId="{CCF376EB-CCB4-439E-82B4-9B5F393A31C4}" destId="{778AB8B2-9447-4429-8095-9B478D4D53A3}" srcOrd="0" destOrd="0" presId="urn:microsoft.com/office/officeart/2005/8/layout/hProcess9"/>
    <dgm:cxn modelId="{1042F468-4F07-489F-9A66-F3D273ECB7C8}" type="presOf" srcId="{89793E51-14B4-4EB0-BC54-3F8D2C83A542}" destId="{E090BCA8-F3F2-498D-AE3B-04DB6231F798}" srcOrd="0" destOrd="0" presId="urn:microsoft.com/office/officeart/2005/8/layout/hProcess9"/>
    <dgm:cxn modelId="{BB761670-863C-4163-AA60-975EB2F9093D}" type="presOf" srcId="{C6BBBF20-82AF-4BAB-9546-5EBB4C804346}" destId="{7E9061D1-7E9F-45A9-BD82-AFE92FE2AB13}" srcOrd="0" destOrd="0" presId="urn:microsoft.com/office/officeart/2005/8/layout/hProcess9"/>
    <dgm:cxn modelId="{D7619955-2072-45FC-B0F0-FED779EB700D}" srcId="{CA5882D4-201D-46A1-A15C-75A1AEF88502}" destId="{C6BBBF20-82AF-4BAB-9546-5EBB4C804346}" srcOrd="1" destOrd="0" parTransId="{D81D80B0-E929-4557-A312-5F8956FECF6F}" sibTransId="{80ED25BC-F753-4AD1-BBA7-DB85EF9E6BE4}"/>
    <dgm:cxn modelId="{8DA8C2A0-75E6-44FF-B227-FAD70C27CA1E}" srcId="{CA5882D4-201D-46A1-A15C-75A1AEF88502}" destId="{07B7BD6A-4CC3-487A-94C0-3B05ABEA54D7}" srcOrd="0" destOrd="0" parTransId="{5F8C4408-12DB-44FD-BF61-CE671CE4D5C0}" sibTransId="{C6CA3294-0DD7-46A4-9D04-CDB49C4CF450}"/>
    <dgm:cxn modelId="{B605D7AD-1508-4A0C-ACE2-893400828FDB}" srcId="{CA5882D4-201D-46A1-A15C-75A1AEF88502}" destId="{7D4B48B6-BFE4-481B-8C7D-E23DA7F7C75E}" srcOrd="4" destOrd="0" parTransId="{35A3C5D8-59C3-493C-8CA0-2E9EC027EFCD}" sibTransId="{04AD2E96-89D1-4F03-9DF7-D5287587CB8F}"/>
    <dgm:cxn modelId="{3D0143B7-7B9C-486F-877E-3408CBAEBAA8}" type="presOf" srcId="{07B7BD6A-4CC3-487A-94C0-3B05ABEA54D7}" destId="{14DC5981-F143-4F9A-B507-B3A2DD7F3FD4}" srcOrd="0" destOrd="0" presId="urn:microsoft.com/office/officeart/2005/8/layout/hProcess9"/>
    <dgm:cxn modelId="{E663BDF7-51B7-493D-9E0B-EBD6A0CA4AC5}" type="presOf" srcId="{26D44A0B-0420-4987-96F2-E6C9BCC4548B}" destId="{9FA6353F-23F3-4551-87BA-E56100B97BA4}" srcOrd="0" destOrd="0" presId="urn:microsoft.com/office/officeart/2005/8/layout/hProcess9"/>
    <dgm:cxn modelId="{B95E9ED3-075D-41AB-8372-22C72EE6B0B7}" type="presParOf" srcId="{6221FFB6-E3A6-4E71-BFB0-16A7018C9EFB}" destId="{E48E5381-CD7A-4D79-829F-71FE1A42A122}" srcOrd="0" destOrd="0" presId="urn:microsoft.com/office/officeart/2005/8/layout/hProcess9"/>
    <dgm:cxn modelId="{0C2987EA-F5A6-482C-A4FB-A98A45D14ECB}" type="presParOf" srcId="{6221FFB6-E3A6-4E71-BFB0-16A7018C9EFB}" destId="{CA738C45-3615-4719-8818-4110BDE16F78}" srcOrd="1" destOrd="0" presId="urn:microsoft.com/office/officeart/2005/8/layout/hProcess9"/>
    <dgm:cxn modelId="{C1966CB6-5266-4A0D-B74F-1768216BC0B7}" type="presParOf" srcId="{CA738C45-3615-4719-8818-4110BDE16F78}" destId="{14DC5981-F143-4F9A-B507-B3A2DD7F3FD4}" srcOrd="0" destOrd="0" presId="urn:microsoft.com/office/officeart/2005/8/layout/hProcess9"/>
    <dgm:cxn modelId="{51935189-A9C6-462E-B489-C16FE6F860BB}" type="presParOf" srcId="{CA738C45-3615-4719-8818-4110BDE16F78}" destId="{4B712970-8ECC-4470-95AF-A2FED3C1C09E}" srcOrd="1" destOrd="0" presId="urn:microsoft.com/office/officeart/2005/8/layout/hProcess9"/>
    <dgm:cxn modelId="{53E5FF1B-0A36-4117-B026-04A7816C2730}" type="presParOf" srcId="{CA738C45-3615-4719-8818-4110BDE16F78}" destId="{7E9061D1-7E9F-45A9-BD82-AFE92FE2AB13}" srcOrd="2" destOrd="0" presId="urn:microsoft.com/office/officeart/2005/8/layout/hProcess9"/>
    <dgm:cxn modelId="{8110A72E-FDC4-459A-AF79-9F09E5C3C3BE}" type="presParOf" srcId="{CA738C45-3615-4719-8818-4110BDE16F78}" destId="{89EB6EA9-A1F3-4380-8FF3-8D6DCAC70486}" srcOrd="3" destOrd="0" presId="urn:microsoft.com/office/officeart/2005/8/layout/hProcess9"/>
    <dgm:cxn modelId="{67A2FF78-605E-42EC-BC3D-D286F06DB6E9}" type="presParOf" srcId="{CA738C45-3615-4719-8818-4110BDE16F78}" destId="{E090BCA8-F3F2-498D-AE3B-04DB6231F798}" srcOrd="4" destOrd="0" presId="urn:microsoft.com/office/officeart/2005/8/layout/hProcess9"/>
    <dgm:cxn modelId="{AEB596B4-7606-488F-B6A2-FA2572ED0740}" type="presParOf" srcId="{CA738C45-3615-4719-8818-4110BDE16F78}" destId="{FE9A1FEE-BE9A-4AAF-B12E-CF2353D2F8E8}" srcOrd="5" destOrd="0" presId="urn:microsoft.com/office/officeart/2005/8/layout/hProcess9"/>
    <dgm:cxn modelId="{07812770-F49D-4EC2-B13E-2D8159A32ED2}" type="presParOf" srcId="{CA738C45-3615-4719-8818-4110BDE16F78}" destId="{778AB8B2-9447-4429-8095-9B478D4D53A3}" srcOrd="6" destOrd="0" presId="urn:microsoft.com/office/officeart/2005/8/layout/hProcess9"/>
    <dgm:cxn modelId="{852A78BF-2B7C-41D7-9373-685835466BD3}" type="presParOf" srcId="{CA738C45-3615-4719-8818-4110BDE16F78}" destId="{856ADECD-2218-4DBC-917F-F07AE1CD66D6}" srcOrd="7" destOrd="0" presId="urn:microsoft.com/office/officeart/2005/8/layout/hProcess9"/>
    <dgm:cxn modelId="{5D341465-FFFC-45BE-8E02-3EC8D87EA77A}" type="presParOf" srcId="{CA738C45-3615-4719-8818-4110BDE16F78}" destId="{976AF34E-84FE-4D89-B6BA-828EF41F2262}" srcOrd="8" destOrd="0" presId="urn:microsoft.com/office/officeart/2005/8/layout/hProcess9"/>
    <dgm:cxn modelId="{3E516A5D-82EF-4743-B68E-0667BF4E78DF}" type="presParOf" srcId="{CA738C45-3615-4719-8818-4110BDE16F78}" destId="{F923B3E4-04A5-41C6-8BD1-9D6177BF9EB5}" srcOrd="9" destOrd="0" presId="urn:microsoft.com/office/officeart/2005/8/layout/hProcess9"/>
    <dgm:cxn modelId="{B79F05CB-2BBB-4E85-98AA-3D2E9A08B9BA}" type="presParOf" srcId="{CA738C45-3615-4719-8818-4110BDE16F78}" destId="{9FA6353F-23F3-4551-87BA-E56100B97BA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E5381-CD7A-4D79-829F-71FE1A42A122}">
      <dsp:nvSpPr>
        <dsp:cNvPr id="0" name=""/>
        <dsp:cNvSpPr/>
      </dsp:nvSpPr>
      <dsp:spPr>
        <a:xfrm>
          <a:off x="762051" y="0"/>
          <a:ext cx="8636585" cy="40377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C5981-F143-4F9A-B507-B3A2DD7F3FD4}">
      <dsp:nvSpPr>
        <dsp:cNvPr id="0" name=""/>
        <dsp:cNvSpPr/>
      </dsp:nvSpPr>
      <dsp:spPr>
        <a:xfrm>
          <a:off x="331" y="1211323"/>
          <a:ext cx="1466056" cy="1615097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600" b="1" kern="1200">
              <a:solidFill>
                <a:schemeClr val="tx1"/>
              </a:solidFill>
            </a:rPr>
            <a:t>Erstgespräch</a:t>
          </a:r>
        </a:p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600" b="1" kern="1200">
              <a:solidFill>
                <a:schemeClr val="tx1"/>
              </a:solidFill>
            </a:rPr>
            <a:t>&amp; Kriterien</a:t>
          </a:r>
          <a:endParaRPr lang="de-AT" sz="1600" b="1" kern="1200" dirty="0">
            <a:solidFill>
              <a:schemeClr val="tx1"/>
            </a:solidFill>
          </a:endParaRPr>
        </a:p>
      </dsp:txBody>
      <dsp:txXfrm>
        <a:off x="71898" y="1282890"/>
        <a:ext cx="1322922" cy="1471963"/>
      </dsp:txXfrm>
    </dsp:sp>
    <dsp:sp modelId="{7E9061D1-7E9F-45A9-BD82-AFE92FE2AB13}">
      <dsp:nvSpPr>
        <dsp:cNvPr id="0" name=""/>
        <dsp:cNvSpPr/>
      </dsp:nvSpPr>
      <dsp:spPr>
        <a:xfrm>
          <a:off x="1710731" y="1211323"/>
          <a:ext cx="1466056" cy="1615097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prstClr val="black"/>
              </a:solidFill>
              <a:latin typeface="Avenir Next LT Pro Light"/>
              <a:ea typeface="+mn-ea"/>
              <a:cs typeface="+mn-cs"/>
            </a:rPr>
            <a:t>Ist-Stand </a:t>
          </a:r>
          <a:br>
            <a:rPr lang="de-DE" sz="1600" b="1" kern="1200">
              <a:solidFill>
                <a:prstClr val="black"/>
              </a:solidFill>
              <a:latin typeface="Avenir Next LT Pro Light"/>
              <a:ea typeface="+mn-ea"/>
              <a:cs typeface="+mn-cs"/>
            </a:rPr>
          </a:br>
          <a:r>
            <a:rPr lang="de-DE" sz="1600" b="1" kern="1200">
              <a:solidFill>
                <a:prstClr val="black"/>
              </a:solidFill>
              <a:latin typeface="Avenir Next LT Pro Light"/>
              <a:ea typeface="+mn-ea"/>
              <a:cs typeface="+mn-cs"/>
            </a:rPr>
            <a:t>&amp; Analyse</a:t>
          </a:r>
          <a:endParaRPr lang="de-AT" sz="1600" b="1" kern="1200" dirty="0">
            <a:solidFill>
              <a:prstClr val="black"/>
            </a:solidFill>
            <a:latin typeface="Avenir Next LT Pro Light"/>
            <a:ea typeface="+mn-ea"/>
            <a:cs typeface="+mn-cs"/>
          </a:endParaRPr>
        </a:p>
      </dsp:txBody>
      <dsp:txXfrm>
        <a:off x="1782298" y="1282890"/>
        <a:ext cx="1322922" cy="1471963"/>
      </dsp:txXfrm>
    </dsp:sp>
    <dsp:sp modelId="{E090BCA8-F3F2-498D-AE3B-04DB6231F798}">
      <dsp:nvSpPr>
        <dsp:cNvPr id="0" name=""/>
        <dsp:cNvSpPr/>
      </dsp:nvSpPr>
      <dsp:spPr>
        <a:xfrm>
          <a:off x="3421130" y="1211323"/>
          <a:ext cx="1466056" cy="1615097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600" b="1" kern="1200">
              <a:solidFill>
                <a:schemeClr val="tx1"/>
              </a:solidFill>
            </a:rPr>
            <a:t>Feedback &amp;</a:t>
          </a:r>
        </a:p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600" b="1" kern="1200">
              <a:solidFill>
                <a:schemeClr val="tx1"/>
              </a:solidFill>
            </a:rPr>
            <a:t>Maßnahmen</a:t>
          </a:r>
          <a:endParaRPr lang="de-AT" sz="1600" b="1" kern="1200" dirty="0">
            <a:solidFill>
              <a:schemeClr val="tx1"/>
            </a:solidFill>
          </a:endParaRPr>
        </a:p>
      </dsp:txBody>
      <dsp:txXfrm>
        <a:off x="3492697" y="1282890"/>
        <a:ext cx="1322922" cy="1471963"/>
      </dsp:txXfrm>
    </dsp:sp>
    <dsp:sp modelId="{778AB8B2-9447-4429-8095-9B478D4D53A3}">
      <dsp:nvSpPr>
        <dsp:cNvPr id="0" name=""/>
        <dsp:cNvSpPr/>
      </dsp:nvSpPr>
      <dsp:spPr>
        <a:xfrm>
          <a:off x="5131529" y="1211323"/>
          <a:ext cx="1608029" cy="1615097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600" b="1" kern="1200">
              <a:solidFill>
                <a:schemeClr val="tx1"/>
              </a:solidFill>
            </a:rPr>
            <a:t>Berater &amp; Direktvergabe</a:t>
          </a:r>
          <a:endParaRPr lang="de-AT" sz="1600" b="1" kern="1200" dirty="0">
            <a:solidFill>
              <a:schemeClr val="tx1"/>
            </a:solidFill>
          </a:endParaRPr>
        </a:p>
      </dsp:txBody>
      <dsp:txXfrm>
        <a:off x="5210027" y="1289821"/>
        <a:ext cx="1451033" cy="1458101"/>
      </dsp:txXfrm>
    </dsp:sp>
    <dsp:sp modelId="{976AF34E-84FE-4D89-B6BA-828EF41F2262}">
      <dsp:nvSpPr>
        <dsp:cNvPr id="0" name=""/>
        <dsp:cNvSpPr/>
      </dsp:nvSpPr>
      <dsp:spPr>
        <a:xfrm>
          <a:off x="6983901" y="1211323"/>
          <a:ext cx="1466056" cy="1615097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u="none" kern="1200" dirty="0">
              <a:solidFill>
                <a:schemeClr val="tx1"/>
              </a:solidFill>
            </a:rPr>
            <a:t>Projektstart</a:t>
          </a:r>
          <a:endParaRPr lang="de-AT" sz="1600" b="1" u="none" kern="1200" dirty="0">
            <a:solidFill>
              <a:schemeClr val="tx1"/>
            </a:solidFill>
          </a:endParaRPr>
        </a:p>
      </dsp:txBody>
      <dsp:txXfrm>
        <a:off x="7055468" y="1282890"/>
        <a:ext cx="1322922" cy="1471963"/>
      </dsp:txXfrm>
    </dsp:sp>
    <dsp:sp modelId="{9FA6353F-23F3-4551-87BA-E56100B97BA4}">
      <dsp:nvSpPr>
        <dsp:cNvPr id="0" name=""/>
        <dsp:cNvSpPr/>
      </dsp:nvSpPr>
      <dsp:spPr>
        <a:xfrm>
          <a:off x="8694300" y="1211323"/>
          <a:ext cx="1466056" cy="1615097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600" b="1" kern="1200">
              <a:solidFill>
                <a:schemeClr val="tx1"/>
              </a:solidFill>
            </a:rPr>
            <a:t>Projekt-abschluss</a:t>
          </a:r>
          <a:endParaRPr lang="de-AT" sz="1600" b="1" kern="1200" dirty="0">
            <a:solidFill>
              <a:schemeClr val="tx1"/>
            </a:solidFill>
          </a:endParaRPr>
        </a:p>
      </dsp:txBody>
      <dsp:txXfrm>
        <a:off x="8765867" y="1282890"/>
        <a:ext cx="1322922" cy="1471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FA5AC9D-036D-3796-DC14-AEBE32AF7B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E9871D-371E-2C79-141B-910F4D3661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3CFA05-0EEB-5F89-C0AE-7084D62957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A092ED-28B2-734B-2C0A-85035AFD16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4D87B-61FA-426E-BC59-E76F792C3B7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779716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47937-5E03-461C-A3C6-5F8CA699ED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15341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9DC4-CE11-B848-9282-CDACAD14AAE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97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47937-5E03-461C-A3C6-5F8CA699ED7F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510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b="1" i="0" dirty="0">
                <a:effectLst/>
                <a:latin typeface="Roboto" panose="02000000000000000000" pitchFamily="2" charset="0"/>
              </a:rPr>
              <a:t>Wer kann diese Förderung beantragen?</a:t>
            </a:r>
          </a:p>
          <a:p>
            <a:pPr algn="l"/>
            <a:r>
              <a:rPr lang="de-DE" b="1" i="0" dirty="0">
                <a:effectLst/>
                <a:latin typeface="Roboto" panose="02000000000000000000" pitchFamily="2" charset="0"/>
              </a:rPr>
              <a:t>Wie viel der Beratungskosten bekomme ich gefördert?</a:t>
            </a:r>
          </a:p>
          <a:p>
            <a:pPr algn="l"/>
            <a:r>
              <a:rPr lang="de-DE" b="1" i="0" dirty="0">
                <a:effectLst/>
                <a:latin typeface="Roboto" panose="02000000000000000000" pitchFamily="2" charset="0"/>
              </a:rPr>
              <a:t>Ist diese EU-Förderung mit großem bürokratischem Aufwand verbunden?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47937-5E03-461C-A3C6-5F8CA699ED7F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284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47937-5E03-461C-A3C6-5F8CA699ED7F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64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9CBCDDC-EEF9-5BBF-17D6-FC25AF628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8" y="117313"/>
            <a:ext cx="2136851" cy="7200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EEE9E2-EAFA-7711-01E7-6FC895BE4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85" y="225313"/>
            <a:ext cx="240234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7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4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A8CC7-ECC6-9441-34A1-48622DBC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241F3-7698-ED43-A356-8BD8E3572BE8}" type="datetime1">
              <a:rPr lang="de-AT" smtClean="0"/>
              <a:t>29.09.2023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F88F19-B679-85EF-66C1-3511A0A9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9D9CD2-9F3D-4F68-E07F-BF061B8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82B9-4D62-9042-96DB-57F073AFC9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469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D1BB43-7DD4-0341-B3AE-18B38BD2F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5775" y="193962"/>
            <a:ext cx="1650815" cy="34633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92E37B4-C888-8AD6-EE22-94B046F29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9661" y="144295"/>
            <a:ext cx="92511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5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8D37AF-F034-CF54-A1B1-07999F271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8" y="117313"/>
            <a:ext cx="2136851" cy="720000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158D299A-F10C-545E-5E05-D8F4C9661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85" y="225313"/>
            <a:ext cx="240234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6AB4D13-F28C-709E-B8DD-23990B4DD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8" y="117313"/>
            <a:ext cx="2136851" cy="7200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F8F21CE3-71D6-233D-11DD-6042CE1A5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85" y="225313"/>
            <a:ext cx="240234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2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B629E2D-0AF2-5869-8A8A-A4C4780D2E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8" y="117313"/>
            <a:ext cx="2136851" cy="720000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FCB42A4A-DB49-2BE3-4EBA-317112283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85" y="225313"/>
            <a:ext cx="240234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0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38C5D87-D66B-42B2-AF47-265E9E0E7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8" y="117313"/>
            <a:ext cx="2136851" cy="720000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2A25FBC-2123-F67C-C8BF-E30717440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85" y="225313"/>
            <a:ext cx="240234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3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2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5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0" r:id="rId6"/>
    <p:sldLayoutId id="2147483736" r:id="rId7"/>
    <p:sldLayoutId id="2147483737" r:id="rId8"/>
    <p:sldLayoutId id="2147483738" r:id="rId9"/>
    <p:sldLayoutId id="2147483739" r:id="rId10"/>
    <p:sldLayoutId id="214748374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8511BE-1010-BBB0-B7D5-A35C7BDFB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82B9-4D62-9042-96DB-57F073AFC9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13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7.svg"/><Relationship Id="rId15" Type="http://schemas.openxmlformats.org/officeDocument/2006/relationships/image" Target="../media/image15.jpe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D74687-930C-851B-F1EA-2F3C4FF56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052" y="0"/>
            <a:ext cx="12237776" cy="686304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15B53F5-4C85-5843-E7E4-84777454A1B3}"/>
              </a:ext>
            </a:extLst>
          </p:cNvPr>
          <p:cNvSpPr/>
          <p:nvPr/>
        </p:nvSpPr>
        <p:spPr>
          <a:xfrm>
            <a:off x="-40475" y="5260703"/>
            <a:ext cx="12239199" cy="68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B2D0060-621F-8AF0-4686-C5295829A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9107" y="331668"/>
            <a:ext cx="2799668" cy="201966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02B2F52-5724-B0DF-E2B5-4BC27DB6B55B}"/>
              </a:ext>
            </a:extLst>
          </p:cNvPr>
          <p:cNvSpPr txBox="1"/>
          <p:nvPr/>
        </p:nvSpPr>
        <p:spPr>
          <a:xfrm>
            <a:off x="826695" y="632144"/>
            <a:ext cx="615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Frühstück &amp; Expert Talk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745C3AD-37C2-7E66-85A2-FFFFFA30CE44}"/>
              </a:ext>
            </a:extLst>
          </p:cNvPr>
          <p:cNvSpPr txBox="1"/>
          <p:nvPr/>
        </p:nvSpPr>
        <p:spPr>
          <a:xfrm>
            <a:off x="826695" y="1014617"/>
            <a:ext cx="85434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Chancen für KMU: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Digitalisierung und Nachhaltigkeit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Expertenvorträge, Fördermöglichkeiten &amp; Persönliche Fragestellungen an die Experten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0527BF7-1C55-17B9-EF44-1339D1694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0965" y="5640161"/>
            <a:ext cx="1650815" cy="346333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62A8E962-DBA9-50B9-DBB2-0E5C51A584F4}"/>
              </a:ext>
            </a:extLst>
          </p:cNvPr>
          <p:cNvSpPr txBox="1"/>
          <p:nvPr/>
        </p:nvSpPr>
        <p:spPr>
          <a:xfrm>
            <a:off x="3335611" y="6118030"/>
            <a:ext cx="1377159" cy="157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 Initiative von: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26F94215-D5D6-D5A9-DC10-7A02EA17A6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381" y="5605373"/>
            <a:ext cx="1074291" cy="440326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6D314536-77BE-4D4A-D354-17CCF34E1F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838" b="28315"/>
          <a:stretch/>
        </p:blipFill>
        <p:spPr>
          <a:xfrm>
            <a:off x="6038529" y="5569439"/>
            <a:ext cx="1070189" cy="544152"/>
          </a:xfrm>
          <a:prstGeom prst="rect">
            <a:avLst/>
          </a:prstGeom>
        </p:spPr>
      </p:pic>
      <p:pic>
        <p:nvPicPr>
          <p:cNvPr id="33" name="Picture 2" descr="Enterprise Europe Network (EEN): Gateway to Europe | Callaghan Innovation">
            <a:extLst>
              <a:ext uri="{FF2B5EF4-FFF2-40B4-BE49-F238E27FC236}">
                <a16:creationId xmlns:a16="http://schemas.microsoft.com/office/drawing/2014/main" id="{3F82C861-810E-E64D-23E7-64D405767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343" y="5495308"/>
            <a:ext cx="1017528" cy="7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E997D2A-D42A-F8A4-3B8C-BB3DFADE4E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2404" y="5596305"/>
            <a:ext cx="1260351" cy="5394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15AC480-975F-A93F-9C0A-78CAF4AB1E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6819" y="6217525"/>
            <a:ext cx="1069342" cy="53467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BD3199F-DE9B-534F-66F6-52755A201CD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5358" b="24386"/>
          <a:stretch/>
        </p:blipFill>
        <p:spPr>
          <a:xfrm>
            <a:off x="8575907" y="6007840"/>
            <a:ext cx="1704591" cy="8566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7B9C640-987D-F9DB-696D-F758A20DAF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22023" y="6259704"/>
            <a:ext cx="1022650" cy="41427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C3CC4A3-72B6-E997-B157-77BC220A863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3193" b="20336"/>
          <a:stretch/>
        </p:blipFill>
        <p:spPr>
          <a:xfrm>
            <a:off x="7325240" y="6116782"/>
            <a:ext cx="1250667" cy="706259"/>
          </a:xfrm>
          <a:prstGeom prst="rect">
            <a:avLst/>
          </a:prstGeom>
        </p:spPr>
      </p:pic>
      <p:pic>
        <p:nvPicPr>
          <p:cNvPr id="16" name="Picture 4" descr="Partner &amp; Links – Waldverband Steiermark">
            <a:extLst>
              <a:ext uri="{FF2B5EF4-FFF2-40B4-BE49-F238E27FC236}">
                <a16:creationId xmlns:a16="http://schemas.microsoft.com/office/drawing/2014/main" id="{7AD39360-9F57-031F-CAF5-0F9B5B7D2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49" y="6208045"/>
            <a:ext cx="1245627" cy="5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5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9D2EAA-B144-FA8A-1289-F1D6E775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648" y="302066"/>
            <a:ext cx="4855352" cy="150737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3B3D42"/>
                </a:solidFill>
                <a:latin typeface="var( --e-global-typography-primary-font-family )"/>
              </a:rPr>
              <a:t>Fördermöglichkeit</a:t>
            </a:r>
            <a:endParaRPr lang="de-AT" dirty="0">
              <a:solidFill>
                <a:srgbClr val="3B3D42"/>
              </a:solidFill>
              <a:latin typeface="var( --e-global-typography-primary-font-family )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7100C3-5AB3-ED30-A63E-C3A193CAB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94" y="2111507"/>
            <a:ext cx="7291054" cy="3860470"/>
          </a:xfrm>
        </p:spPr>
        <p:txBody>
          <a:bodyPr>
            <a:noAutofit/>
          </a:bodyPr>
          <a:lstStyle/>
          <a:p>
            <a:pPr marL="285750" indent="-285750"/>
            <a:r>
              <a:rPr lang="de-AT" sz="1600" b="1" dirty="0"/>
              <a:t>Förderinitiative </a:t>
            </a:r>
            <a:r>
              <a:rPr lang="de-AT" sz="1600" b="1" dirty="0" err="1"/>
              <a:t>Spitzen!Leistung</a:t>
            </a:r>
            <a:r>
              <a:rPr lang="de-AT" sz="1600" b="1" dirty="0"/>
              <a:t> 2022+</a:t>
            </a:r>
          </a:p>
          <a:p>
            <a:pPr marL="605790" lvl="2" indent="-285750">
              <a:buFont typeface="Courier New" panose="02070309020205020404" pitchFamily="49" charset="0"/>
              <a:buChar char="o"/>
            </a:pPr>
            <a:r>
              <a:rPr lang="de-AT" dirty="0" err="1"/>
              <a:t>Spitzen!Leistung</a:t>
            </a:r>
            <a:r>
              <a:rPr lang="de-AT" dirty="0"/>
              <a:t> Holz 2022+</a:t>
            </a:r>
          </a:p>
          <a:p>
            <a:pPr marL="605790" lvl="2" indent="-285750">
              <a:buFont typeface="Courier New" panose="02070309020205020404" pitchFamily="49" charset="0"/>
              <a:buChar char="o"/>
            </a:pPr>
            <a:r>
              <a:rPr lang="de-AT" dirty="0" err="1"/>
              <a:t>Enabling</a:t>
            </a:r>
            <a:r>
              <a:rPr lang="de-AT" dirty="0"/>
              <a:t> Transformation</a:t>
            </a:r>
          </a:p>
          <a:p>
            <a:pPr marL="605790" lvl="2" indent="-285750">
              <a:buFont typeface="Courier New" panose="02070309020205020404" pitchFamily="49" charset="0"/>
              <a:buChar char="o"/>
            </a:pPr>
            <a:r>
              <a:rPr lang="de-AT" dirty="0"/>
              <a:t>Top Runner</a:t>
            </a:r>
          </a:p>
          <a:p>
            <a:pPr marL="605790" lvl="2" indent="-285750">
              <a:buFont typeface="Courier New" panose="02070309020205020404" pitchFamily="49" charset="0"/>
              <a:buChar char="o"/>
            </a:pPr>
            <a:r>
              <a:rPr lang="de-AT" dirty="0"/>
              <a:t>Peak Performer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Förderung richtet sich an Unternehmen in der Steiermark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Unternehmen können externe Beratungsdienste in Anspruch 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Förderung deckt 75 % der förderfähigen Kosten 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Unternehmen können bis zu 40.000 Euro an De-Minimis-Zuschüssen erhalten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gesamte Abwicklung und Koordination wird vom Cluster übernommen</a:t>
            </a:r>
            <a:endParaRPr lang="de-AT" sz="16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3C5A753-3769-0B4B-20A8-424B8FA94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121" y="336477"/>
            <a:ext cx="1650815" cy="34633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83C20D3-111B-8F59-3AAB-A0EC3137B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532" y="336477"/>
            <a:ext cx="925118" cy="396000"/>
          </a:xfrm>
          <a:prstGeom prst="rect">
            <a:avLst/>
          </a:prstGeom>
        </p:spPr>
      </p:pic>
      <p:pic>
        <p:nvPicPr>
          <p:cNvPr id="10" name="Grafik 9" descr="Ein Bild, das draußen, Pflanze enthält.&#10;&#10;Automatisch generierte Beschreibung">
            <a:extLst>
              <a:ext uri="{FF2B5EF4-FFF2-40B4-BE49-F238E27FC236}">
                <a16:creationId xmlns:a16="http://schemas.microsoft.com/office/drawing/2014/main" id="{B4B60AC7-1BCE-3094-5421-2F7B46747F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r="122"/>
          <a:stretch/>
        </p:blipFill>
        <p:spPr>
          <a:xfrm>
            <a:off x="8336492" y="1691647"/>
            <a:ext cx="3465088" cy="4551499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047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Pflanze enthält.&#10;&#10;Automatisch generierte Beschreibung">
            <a:extLst>
              <a:ext uri="{FF2B5EF4-FFF2-40B4-BE49-F238E27FC236}">
                <a16:creationId xmlns:a16="http://schemas.microsoft.com/office/drawing/2014/main" id="{0B70B162-93F7-DDD2-B52C-D82DC71FD1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r="122"/>
          <a:stretch/>
        </p:blipFill>
        <p:spPr>
          <a:xfrm>
            <a:off x="8336492" y="1691647"/>
            <a:ext cx="3465088" cy="4551499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9D2EAA-B144-FA8A-1289-F1D6E775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309468"/>
            <a:ext cx="9950103" cy="1507376"/>
          </a:xfrm>
        </p:spPr>
        <p:txBody>
          <a:bodyPr/>
          <a:lstStyle/>
          <a:p>
            <a:pPr algn="l"/>
            <a:r>
              <a:rPr lang="de-DE" b="1" i="0" dirty="0">
                <a:solidFill>
                  <a:srgbClr val="3B3D42"/>
                </a:solidFill>
                <a:effectLst/>
                <a:latin typeface="var( --e-global-typography-primary-font-family )"/>
              </a:rPr>
              <a:t>Welche Themenbereiche werden gefördert?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7100C3-5AB3-ED30-A63E-C3A193CAB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1" y="2243909"/>
            <a:ext cx="9950103" cy="3513514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1700" dirty="0"/>
              <a:t>Die </a:t>
            </a:r>
            <a:r>
              <a:rPr lang="de-DE" sz="1700" b="1" dirty="0"/>
              <a:t>Entwicklung</a:t>
            </a:r>
            <a:r>
              <a:rPr lang="de-DE" sz="1700" dirty="0"/>
              <a:t> von ganzheitlichen unternehmerischen Digitalisierungs- oder Nachhaltigkeitsstrategien.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700" dirty="0"/>
              <a:t>Der </a:t>
            </a:r>
            <a:r>
              <a:rPr lang="de-DE" sz="1700" b="1" dirty="0"/>
              <a:t>Aufbau</a:t>
            </a:r>
            <a:r>
              <a:rPr lang="de-DE" sz="1700" dirty="0"/>
              <a:t>, zur Entwicklung oder Optimierung von Prozessen und/oder Geschäftsmodellen die zur nachhaltigen bzw. digitalen Transformation des Unternehmens dienen.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700" b="1" dirty="0"/>
              <a:t>Aktivitäten</a:t>
            </a:r>
            <a:r>
              <a:rPr lang="de-DE" sz="1700" dirty="0"/>
              <a:t>, die die Verankerung organisationaler und struktureller Digitalisierungs- bzw. Nachhaltigkeitsprozesse im Unternehmen unterstützen.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700" b="1" dirty="0"/>
              <a:t>Maßnahmen</a:t>
            </a:r>
            <a:r>
              <a:rPr lang="de-DE" sz="1700" dirty="0"/>
              <a:t>, die im Unternehmen Voraussetzungen für die Entwicklung nachhaltiger, zirkulärer oder digitaler Produkte und Dienstleistungen schaffen.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700" dirty="0"/>
              <a:t>Aktivitäten, die der </a:t>
            </a:r>
            <a:r>
              <a:rPr lang="de-DE" sz="1700" b="1" dirty="0"/>
              <a:t>Vorbereitung</a:t>
            </a:r>
            <a:r>
              <a:rPr lang="de-DE" sz="1700" dirty="0"/>
              <a:t> von Investitionsprojekten dienen, welche sich aus einer im Rahmen des Projekts entwickelten Nachhaltigkeits- bzw. Digitalisierungsstrategie ergeben</a:t>
            </a:r>
          </a:p>
          <a:p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D9149B-F5ED-B7AB-3961-276DDD20624F}"/>
              </a:ext>
            </a:extLst>
          </p:cNvPr>
          <p:cNvSpPr txBox="1"/>
          <p:nvPr/>
        </p:nvSpPr>
        <p:spPr>
          <a:xfrm>
            <a:off x="1222624" y="6123398"/>
            <a:ext cx="8599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Quelle: https://www.sfg.at/wp-content/uploads/2022/07/detailinformation_spitzenleistung-2022plus.pdf</a:t>
            </a:r>
          </a:p>
        </p:txBody>
      </p:sp>
    </p:spTree>
    <p:extLst>
      <p:ext uri="{BB962C8B-B14F-4D97-AF65-F5344CB8AC3E}">
        <p14:creationId xmlns:p14="http://schemas.microsoft.com/office/powerpoint/2010/main" val="293581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D657B31-C73D-AE8B-A2D9-16EE5B84D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0013430"/>
              </p:ext>
            </p:extLst>
          </p:nvPr>
        </p:nvGraphicFramePr>
        <p:xfrm>
          <a:off x="974298" y="1941816"/>
          <a:ext cx="10160689" cy="403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69D2EAA-B144-FA8A-1289-F1D6E775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519" y="323850"/>
            <a:ext cx="9950103" cy="1507376"/>
          </a:xfrm>
        </p:spPr>
        <p:txBody>
          <a:bodyPr/>
          <a:lstStyle/>
          <a:p>
            <a:r>
              <a:rPr lang="de-AT">
                <a:solidFill>
                  <a:srgbClr val="3B3D42"/>
                </a:solidFill>
                <a:latin typeface="var( --e-global-typography-primary-font-family )"/>
              </a:rPr>
              <a:t>Der Prozess im Überblick</a:t>
            </a:r>
            <a:endParaRPr lang="de-AT" dirty="0">
              <a:solidFill>
                <a:srgbClr val="3B3D42"/>
              </a:solidFill>
              <a:latin typeface="var( --e-global-typography-primary-font-family )"/>
            </a:endParaRPr>
          </a:p>
        </p:txBody>
      </p:sp>
    </p:spTree>
    <p:extLst>
      <p:ext uri="{BB962C8B-B14F-4D97-AF65-F5344CB8AC3E}">
        <p14:creationId xmlns:p14="http://schemas.microsoft.com/office/powerpoint/2010/main" val="176681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7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97F29C4-05B2-3CF2-C341-4AA8379D7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81" r="13750"/>
          <a:stretch/>
        </p:blipFill>
        <p:spPr>
          <a:xfrm>
            <a:off x="4679362" y="3650504"/>
            <a:ext cx="3191369" cy="3019181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3D8673-127D-7E8D-5ED5-67ACAEB851F3}"/>
              </a:ext>
            </a:extLst>
          </p:cNvPr>
          <p:cNvGrpSpPr/>
          <p:nvPr/>
        </p:nvGrpSpPr>
        <p:grpSpPr>
          <a:xfrm>
            <a:off x="8417881" y="3487873"/>
            <a:ext cx="3299394" cy="2899347"/>
            <a:chOff x="8558050" y="152537"/>
            <a:chExt cx="3299394" cy="2899347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4BBD43E-DE8E-9EF1-2AB4-4C9E21BDBF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32249" r="-3" b="28382"/>
            <a:stretch/>
          </p:blipFill>
          <p:spPr>
            <a:xfrm>
              <a:off x="8558050" y="152537"/>
              <a:ext cx="3299394" cy="1298900"/>
            </a:xfrm>
            <a:prstGeom prst="rect">
              <a:avLst/>
            </a:prstGeom>
          </p:spPr>
        </p:pic>
        <p:pic>
          <p:nvPicPr>
            <p:cNvPr id="2" name="Grafik 1" descr="Ein Bild, das Menschliches Gesicht, Person, Lächeln, Kleidung enthält.&#10;&#10;Automatisch generierte Beschreibung">
              <a:extLst>
                <a:ext uri="{FF2B5EF4-FFF2-40B4-BE49-F238E27FC236}">
                  <a16:creationId xmlns:a16="http://schemas.microsoft.com/office/drawing/2014/main" id="{46CF0194-AFE6-311B-F4A0-795A5674F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6536" y="1417748"/>
              <a:ext cx="1242508" cy="1242508"/>
            </a:xfrm>
            <a:prstGeom prst="ellipse">
              <a:avLst/>
            </a:prstGeom>
            <a:ln w="63500" cap="rnd"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AE1500EE-D096-A170-CD67-C89C92636A33}"/>
                </a:ext>
              </a:extLst>
            </p:cNvPr>
            <p:cNvSpPr txBox="1"/>
            <p:nvPr/>
          </p:nvSpPr>
          <p:spPr>
            <a:xfrm>
              <a:off x="9115290" y="2682552"/>
              <a:ext cx="1905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Azemina Baltic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330FD60-9397-4CD9-C47F-D0205499C740}"/>
              </a:ext>
            </a:extLst>
          </p:cNvPr>
          <p:cNvGrpSpPr/>
          <p:nvPr/>
        </p:nvGrpSpPr>
        <p:grpSpPr>
          <a:xfrm>
            <a:off x="4869265" y="158256"/>
            <a:ext cx="2231250" cy="2902247"/>
            <a:chOff x="4869265" y="158256"/>
            <a:chExt cx="2231250" cy="2902247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8C747A8-7A70-2B9A-6F42-F34B3A05C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3193" b="20336"/>
            <a:stretch/>
          </p:blipFill>
          <p:spPr>
            <a:xfrm>
              <a:off x="4869265" y="158256"/>
              <a:ext cx="2231250" cy="1260000"/>
            </a:xfrm>
            <a:prstGeom prst="rect">
              <a:avLst/>
            </a:prstGeom>
          </p:spPr>
        </p:pic>
        <p:pic>
          <p:nvPicPr>
            <p:cNvPr id="4" name="Grafik 3" descr="Ein Bild, das Menschliches Gesicht, Person, Kleidung, Lächeln enthält.&#10;&#10;Automatisch generierte Beschreibung">
              <a:extLst>
                <a:ext uri="{FF2B5EF4-FFF2-40B4-BE49-F238E27FC236}">
                  <a16:creationId xmlns:a16="http://schemas.microsoft.com/office/drawing/2014/main" id="{C1652A23-CB45-E199-1ACA-DEDFAE9D5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63890" y="1418256"/>
              <a:ext cx="1242000" cy="1242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FEE87313-82F2-5691-3AFC-19102B9794E8}"/>
                </a:ext>
              </a:extLst>
            </p:cNvPr>
            <p:cNvSpPr txBox="1"/>
            <p:nvPr/>
          </p:nvSpPr>
          <p:spPr>
            <a:xfrm>
              <a:off x="4997496" y="2691171"/>
              <a:ext cx="1974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Laura König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06E8E36-D2E3-A3A6-02F3-57B345762125}"/>
              </a:ext>
            </a:extLst>
          </p:cNvPr>
          <p:cNvGrpSpPr/>
          <p:nvPr/>
        </p:nvGrpSpPr>
        <p:grpSpPr>
          <a:xfrm>
            <a:off x="813023" y="187527"/>
            <a:ext cx="2399149" cy="2842061"/>
            <a:chOff x="813023" y="187527"/>
            <a:chExt cx="2399149" cy="2842061"/>
          </a:xfrm>
        </p:grpSpPr>
        <p:pic>
          <p:nvPicPr>
            <p:cNvPr id="17" name="Picture 4" descr="Partner &amp; Links – Waldverband Steiermark">
              <a:extLst>
                <a:ext uri="{FF2B5EF4-FFF2-40B4-BE49-F238E27FC236}">
                  <a16:creationId xmlns:a16="http://schemas.microsoft.com/office/drawing/2014/main" id="{7EFFAFD1-2971-BBE9-3B14-58CE7281C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23" y="187527"/>
              <a:ext cx="2399149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Grafik 5" descr="Ein Bild, das Menschliches Gesicht, Kleidung, Person, Lächeln enthält.&#10;&#10;Automatisch generierte Beschreibung">
              <a:extLst>
                <a:ext uri="{FF2B5EF4-FFF2-40B4-BE49-F238E27FC236}">
                  <a16:creationId xmlns:a16="http://schemas.microsoft.com/office/drawing/2014/main" id="{660F633D-86C7-9826-A4A6-BE38EBBA1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91597" y="1419875"/>
              <a:ext cx="1242000" cy="1242000"/>
            </a:xfrm>
            <a:prstGeom prst="ellipse">
              <a:avLst/>
            </a:prstGeom>
            <a:ln w="63500" cap="rnd">
              <a:solidFill>
                <a:srgbClr val="FFFF0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08262930-24E1-81D7-E245-9E9BBFEFC872}"/>
                </a:ext>
              </a:extLst>
            </p:cNvPr>
            <p:cNvSpPr txBox="1"/>
            <p:nvPr/>
          </p:nvSpPr>
          <p:spPr>
            <a:xfrm>
              <a:off x="1060097" y="2660256"/>
              <a:ext cx="1905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Thomas Stenitzer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067664C-A7AD-5674-E606-AEF512A28F11}"/>
              </a:ext>
            </a:extLst>
          </p:cNvPr>
          <p:cNvGrpSpPr/>
          <p:nvPr/>
        </p:nvGrpSpPr>
        <p:grpSpPr>
          <a:xfrm>
            <a:off x="1060097" y="3685814"/>
            <a:ext cx="1905000" cy="2909528"/>
            <a:chOff x="1060097" y="3685814"/>
            <a:chExt cx="1905000" cy="2909528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27958EC9-7C0D-8FC2-1716-67E2958F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-3" b="2764"/>
            <a:stretch/>
          </p:blipFill>
          <p:spPr>
            <a:xfrm>
              <a:off x="1098638" y="3685814"/>
              <a:ext cx="1736523" cy="684000"/>
            </a:xfrm>
            <a:prstGeom prst="rect">
              <a:avLst/>
            </a:prstGeom>
          </p:spPr>
        </p:pic>
        <p:pic>
          <p:nvPicPr>
            <p:cNvPr id="8" name="Grafik 7" descr="Ein Bild, das Lächeln, Menschliches Gesicht, Person, Kleidung enthält.&#10;&#10;Automatisch generierte Beschreibung">
              <a:extLst>
                <a:ext uri="{FF2B5EF4-FFF2-40B4-BE49-F238E27FC236}">
                  <a16:creationId xmlns:a16="http://schemas.microsoft.com/office/drawing/2014/main" id="{63C8FE94-DAA8-8392-6FDC-34FD671C3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91597" y="4887366"/>
              <a:ext cx="1242000" cy="1242000"/>
            </a:xfrm>
            <a:prstGeom prst="ellipse">
              <a:avLst/>
            </a:prstGeom>
            <a:ln w="63500" cap="rnd">
              <a:solidFill>
                <a:srgbClr val="A5BA26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1F1E156-F481-9E58-07ED-88119AB6F6A1}"/>
                </a:ext>
              </a:extLst>
            </p:cNvPr>
            <p:cNvSpPr txBox="1"/>
            <p:nvPr/>
          </p:nvSpPr>
          <p:spPr>
            <a:xfrm>
              <a:off x="1060097" y="6226010"/>
              <a:ext cx="1905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Birgit </a:t>
              </a:r>
              <a:r>
                <a:rPr kumimoji="0" lang="de-AT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Harg</a:t>
              </a:r>
              <a:endPara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7D2C4AF-6CE1-0F69-2EDF-9E49E31A264E}"/>
              </a:ext>
            </a:extLst>
          </p:cNvPr>
          <p:cNvGrpSpPr/>
          <p:nvPr/>
        </p:nvGrpSpPr>
        <p:grpSpPr>
          <a:xfrm>
            <a:off x="8960621" y="203136"/>
            <a:ext cx="2213913" cy="2853846"/>
            <a:chOff x="8928655" y="3477622"/>
            <a:chExt cx="2213913" cy="2853846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EE8AD4F6-C4BB-5145-CE1E-EC700E2EF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9606" b="9090"/>
            <a:stretch/>
          </p:blipFill>
          <p:spPr>
            <a:xfrm>
              <a:off x="8928655" y="3477622"/>
              <a:ext cx="2213913" cy="900000"/>
            </a:xfrm>
            <a:prstGeom prst="rect">
              <a:avLst/>
            </a:prstGeom>
          </p:spPr>
        </p:pic>
        <p:pic>
          <p:nvPicPr>
            <p:cNvPr id="12" name="Grafik 11" descr="Ein Bild, das Menschliches Gesicht, Person, Lächeln, Kleidung enthält.&#10;&#10;Automatisch generierte Beschreibung">
              <a:extLst>
                <a:ext uri="{FF2B5EF4-FFF2-40B4-BE49-F238E27FC236}">
                  <a16:creationId xmlns:a16="http://schemas.microsoft.com/office/drawing/2014/main" id="{F766455D-482F-045B-EBC4-B27F09AA7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503167" y="4699494"/>
              <a:ext cx="1242000" cy="1242000"/>
            </a:xfrm>
            <a:prstGeom prst="ellipse">
              <a:avLst/>
            </a:prstGeom>
            <a:ln w="63500" cap="rnd"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AA44330-C894-AA95-72A6-CAF69FAF1BEB}"/>
                </a:ext>
              </a:extLst>
            </p:cNvPr>
            <p:cNvSpPr txBox="1"/>
            <p:nvPr/>
          </p:nvSpPr>
          <p:spPr>
            <a:xfrm>
              <a:off x="9171667" y="5962136"/>
              <a:ext cx="1905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Christina Seifried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16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Breitbild</PresentationFormat>
  <Paragraphs>48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Courier New</vt:lpstr>
      <vt:lpstr>Open Sans</vt:lpstr>
      <vt:lpstr>Roboto</vt:lpstr>
      <vt:lpstr>var( --e-global-typography-primary-font-family )</vt:lpstr>
      <vt:lpstr>BlocksVTI</vt:lpstr>
      <vt:lpstr>2_Office</vt:lpstr>
      <vt:lpstr>PowerPoint-Präsentation</vt:lpstr>
      <vt:lpstr>Fördermöglichkeit</vt:lpstr>
      <vt:lpstr>Welche Themenbereiche werden gefördert?</vt:lpstr>
      <vt:lpstr>Der Prozess im Überblick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Transformation</dc:title>
  <dc:creator>Azemina Baltic</dc:creator>
  <cp:lastModifiedBy>Azemina Baltic</cp:lastModifiedBy>
  <cp:revision>146</cp:revision>
  <cp:lastPrinted>2023-04-07T14:36:43Z</cp:lastPrinted>
  <dcterms:created xsi:type="dcterms:W3CDTF">2023-02-20T09:59:34Z</dcterms:created>
  <dcterms:modified xsi:type="dcterms:W3CDTF">2023-09-29T12:50:34Z</dcterms:modified>
</cp:coreProperties>
</file>